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C1D28-7421-4A47-B25D-FCACC408189C}" v="2" dt="2023-11-22T14:56:10.1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25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d, Edwin (FAA)" userId="12749dce-a638-49ac-abbd-17b4d245d045" providerId="ADAL" clId="{3FAC1D28-7421-4A47-B25D-FCACC408189C}"/>
    <pc:docChg chg="undo custSel modSld">
      <pc:chgData name="Lord, Edwin (FAA)" userId="12749dce-a638-49ac-abbd-17b4d245d045" providerId="ADAL" clId="{3FAC1D28-7421-4A47-B25D-FCACC408189C}" dt="2023-11-30T16:00:04.324" v="370" actId="20577"/>
      <pc:docMkLst>
        <pc:docMk/>
      </pc:docMkLst>
      <pc:sldChg chg="modSp mod">
        <pc:chgData name="Lord, Edwin (FAA)" userId="12749dce-a638-49ac-abbd-17b4d245d045" providerId="ADAL" clId="{3FAC1D28-7421-4A47-B25D-FCACC408189C}" dt="2023-11-22T15:08:14.927" v="174" actId="14100"/>
        <pc:sldMkLst>
          <pc:docMk/>
          <pc:sldMk cId="0" sldId="281"/>
        </pc:sldMkLst>
        <pc:graphicFrameChg chg="mod modGraphic">
          <ac:chgData name="Lord, Edwin (FAA)" userId="12749dce-a638-49ac-abbd-17b4d245d045" providerId="ADAL" clId="{3FAC1D28-7421-4A47-B25D-FCACC408189C}" dt="2023-11-22T15:08:14.927" v="174" actId="14100"/>
          <ac:graphicFrameMkLst>
            <pc:docMk/>
            <pc:sldMk cId="0" sldId="281"/>
            <ac:graphicFrameMk id="3" creationId="{00000000-0000-0000-0000-000000000000}"/>
          </ac:graphicFrameMkLst>
        </pc:graphicFrameChg>
      </pc:sldChg>
      <pc:sldChg chg="modSp mod">
        <pc:chgData name="Lord, Edwin (FAA)" userId="12749dce-a638-49ac-abbd-17b4d245d045" providerId="ADAL" clId="{3FAC1D28-7421-4A47-B25D-FCACC408189C}" dt="2023-11-22T15:07:13.590" v="168" actId="14100"/>
        <pc:sldMkLst>
          <pc:docMk/>
          <pc:sldMk cId="0" sldId="282"/>
        </pc:sldMkLst>
        <pc:graphicFrameChg chg="mod modGraphic">
          <ac:chgData name="Lord, Edwin (FAA)" userId="12749dce-a638-49ac-abbd-17b4d245d045" providerId="ADAL" clId="{3FAC1D28-7421-4A47-B25D-FCACC408189C}" dt="2023-11-22T15:07:13.590" v="168" actId="14100"/>
          <ac:graphicFrameMkLst>
            <pc:docMk/>
            <pc:sldMk cId="0" sldId="282"/>
            <ac:graphicFrameMk id="4" creationId="{00000000-0000-0000-0000-000000000000}"/>
          </ac:graphicFrameMkLst>
        </pc:graphicFrameChg>
      </pc:sldChg>
      <pc:sldChg chg="modSp mod">
        <pc:chgData name="Lord, Edwin (FAA)" userId="12749dce-a638-49ac-abbd-17b4d245d045" providerId="ADAL" clId="{3FAC1D28-7421-4A47-B25D-FCACC408189C}" dt="2023-11-30T16:00:04.324" v="370" actId="20577"/>
        <pc:sldMkLst>
          <pc:docMk/>
          <pc:sldMk cId="0" sldId="283"/>
        </pc:sldMkLst>
        <pc:graphicFrameChg chg="mod modGraphic">
          <ac:chgData name="Lord, Edwin (FAA)" userId="12749dce-a638-49ac-abbd-17b4d245d045" providerId="ADAL" clId="{3FAC1D28-7421-4A47-B25D-FCACC408189C}" dt="2023-11-30T16:00:04.324" v="370" actId="20577"/>
          <ac:graphicFrameMkLst>
            <pc:docMk/>
            <pc:sldMk cId="0" sldId="283"/>
            <ac:graphicFrameMk id="2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9875" y="1631459"/>
            <a:ext cx="561213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930" y="1842135"/>
            <a:ext cx="6949440" cy="3218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66788" y="9419166"/>
            <a:ext cx="2413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772" y="711200"/>
            <a:ext cx="498856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2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FY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20"/>
              </a:lnSpc>
            </a:pPr>
            <a:r>
              <a:rPr sz="2400" dirty="0">
                <a:latin typeface="Arial"/>
                <a:cs typeface="Arial"/>
              </a:rPr>
              <a:t>Boise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Flight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Standards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District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Office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FY-</a:t>
            </a:r>
            <a:r>
              <a:rPr dirty="0"/>
              <a:t>23</a:t>
            </a:r>
            <a:r>
              <a:rPr spc="-40" dirty="0"/>
              <a:t> </a:t>
            </a:r>
            <a:r>
              <a:rPr spc="-135" dirty="0"/>
              <a:t>Ann</a:t>
            </a:r>
            <a:r>
              <a:rPr sz="2800" spc="-135" dirty="0"/>
              <a:t>ual</a:t>
            </a:r>
            <a:r>
              <a:rPr sz="2800" spc="-35" dirty="0"/>
              <a:t> </a:t>
            </a:r>
            <a:r>
              <a:rPr sz="2800" dirty="0"/>
              <a:t>FSDO</a:t>
            </a:r>
            <a:r>
              <a:rPr sz="2800" spc="-45" dirty="0"/>
              <a:t> </a:t>
            </a:r>
            <a:r>
              <a:rPr sz="2800" spc="-30" dirty="0"/>
              <a:t>NM-</a:t>
            </a:r>
            <a:r>
              <a:rPr sz="2800" dirty="0"/>
              <a:t>11</a:t>
            </a:r>
            <a:r>
              <a:rPr sz="2800" spc="-40" dirty="0"/>
              <a:t> </a:t>
            </a:r>
            <a:r>
              <a:rPr sz="2800" spc="-45" dirty="0"/>
              <a:t>Rep</a:t>
            </a:r>
            <a:r>
              <a:rPr sz="4200" spc="-67" baseline="1984" dirty="0"/>
              <a:t>ort</a:t>
            </a:r>
            <a:endParaRPr sz="4200" baseline="1984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150" y="2727972"/>
            <a:ext cx="6558912" cy="39636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83027" y="6956552"/>
            <a:ext cx="3177540" cy="176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Review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Aviation</a:t>
            </a:r>
            <a:r>
              <a:rPr sz="1800" spc="-10" dirty="0">
                <a:latin typeface="Arial"/>
                <a:cs typeface="Arial"/>
              </a:rPr>
              <a:t> Accidents</a:t>
            </a:r>
            <a:endParaRPr sz="1800">
              <a:latin typeface="Arial"/>
              <a:cs typeface="Arial"/>
            </a:endParaRPr>
          </a:p>
          <a:p>
            <a:pPr marL="598805" marR="594360" indent="1905" algn="ctr">
              <a:lnSpc>
                <a:spcPct val="191500"/>
              </a:lnSpc>
              <a:spcBef>
                <a:spcPts val="470"/>
              </a:spcBef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Period </a:t>
            </a:r>
            <a:r>
              <a:rPr sz="1600" dirty="0">
                <a:latin typeface="Arial"/>
                <a:cs typeface="Arial"/>
              </a:rPr>
              <a:t>Beginning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10/01/2014 </a:t>
            </a:r>
            <a:r>
              <a:rPr sz="1600" dirty="0">
                <a:latin typeface="Arial"/>
                <a:cs typeface="Arial"/>
              </a:rPr>
              <a:t>Ending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09/30/2023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838" y="8804907"/>
            <a:ext cx="786129" cy="8172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15771"/>
            <a:ext cx="626237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 Information for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dirty="0">
                <a:latin typeface="Times New Roman"/>
                <a:cs typeface="Times New Roman"/>
              </a:rPr>
              <a:t>2023 Causal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Factors</a:t>
            </a:r>
            <a:endParaRPr sz="1800">
              <a:latin typeface="Times New Roman"/>
              <a:cs typeface="Times New Roman"/>
            </a:endParaRPr>
          </a:p>
          <a:p>
            <a:pPr marR="326390" algn="ctr">
              <a:lnSpc>
                <a:spcPts val="2110"/>
              </a:lnSpc>
            </a:pPr>
            <a:r>
              <a:rPr sz="1800" b="1" dirty="0">
                <a:latin typeface="Times New Roman"/>
                <a:cs typeface="Times New Roman"/>
              </a:rPr>
              <a:t>Page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59" y="1600199"/>
            <a:ext cx="6339838" cy="58902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240028"/>
            <a:ext cx="594360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Boise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Information for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dirty="0">
                <a:latin typeface="Times New Roman"/>
                <a:cs typeface="Times New Roman"/>
              </a:rPr>
              <a:t>2023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Causal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Factors</a:t>
            </a:r>
            <a:endParaRPr sz="1800">
              <a:latin typeface="Times New Roman"/>
              <a:cs typeface="Times New Roman"/>
            </a:endParaRPr>
          </a:p>
          <a:p>
            <a:pPr marR="349250" algn="ctr">
              <a:lnSpc>
                <a:spcPts val="2120"/>
              </a:lnSpc>
            </a:pPr>
            <a:r>
              <a:rPr sz="1800" b="1" dirty="0">
                <a:latin typeface="Times New Roman"/>
                <a:cs typeface="Times New Roman"/>
              </a:rPr>
              <a:t>Page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899" y="2182494"/>
            <a:ext cx="6339838" cy="5890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889507"/>
            <a:ext cx="594360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Boise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Information for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dirty="0">
                <a:latin typeface="Times New Roman"/>
                <a:cs typeface="Times New Roman"/>
              </a:rPr>
              <a:t>2023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Causal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Factors</a:t>
            </a:r>
            <a:endParaRPr sz="1800">
              <a:latin typeface="Times New Roman"/>
              <a:cs typeface="Times New Roman"/>
            </a:endParaRPr>
          </a:p>
          <a:p>
            <a:pPr marR="293370" algn="ctr">
              <a:lnSpc>
                <a:spcPts val="2120"/>
              </a:lnSpc>
            </a:pPr>
            <a:r>
              <a:rPr sz="1800" b="1" spc="-10" dirty="0">
                <a:latin typeface="Times New Roman"/>
                <a:cs typeface="Times New Roman"/>
              </a:rPr>
              <a:t>Page2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9" y="2037714"/>
            <a:ext cx="6339838" cy="58902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100" y="8334247"/>
            <a:ext cx="6433185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concern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decade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continue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Induced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Errors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(LOC),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Controlled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Terrain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(CFIT),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performance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issues,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VMC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into IMC.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678863"/>
            <a:ext cx="6527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Boise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FSDO Accident Information for</a:t>
            </a:r>
            <a:r>
              <a:rPr sz="1800" b="1" spc="-10" dirty="0">
                <a:latin typeface="Times New Roman"/>
                <a:cs typeface="Times New Roman"/>
              </a:rPr>
              <a:t> FY2014-</a:t>
            </a:r>
            <a:r>
              <a:rPr sz="1800" b="1" dirty="0">
                <a:latin typeface="Times New Roman"/>
                <a:cs typeface="Times New Roman"/>
              </a:rPr>
              <a:t>2023 phase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flight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19" y="2152014"/>
            <a:ext cx="6294107" cy="48996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2952" y="7206488"/>
            <a:ext cx="518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evidenced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chart,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landings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primary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accidents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8514" y="717296"/>
            <a:ext cx="3766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Boise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operation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(135)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9" y="976629"/>
            <a:ext cx="5449567" cy="2895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3788" y="4025900"/>
            <a:ext cx="6008370" cy="7899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413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135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operation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resulted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fatality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this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rates</a:t>
            </a:r>
            <a:r>
              <a:rPr sz="1200" b="1" spc="-10" dirty="0">
                <a:latin typeface="Arial"/>
                <a:cs typeface="Arial"/>
              </a:rPr>
              <a:t> remained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same.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Arial"/>
              <a:cs typeface="Arial"/>
            </a:endParaRPr>
          </a:p>
          <a:p>
            <a:pPr marL="375285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Boise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operation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(137/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Public</a:t>
            </a:r>
            <a:r>
              <a:rPr sz="1600" b="1" spc="-20" dirty="0">
                <a:latin typeface="Times New Roman"/>
                <a:cs typeface="Times New Roman"/>
              </a:rPr>
              <a:t> Use)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982209"/>
            <a:ext cx="5952487" cy="34823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58900" y="8614664"/>
            <a:ext cx="3940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There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were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137/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fatalities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year.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4427" y="921512"/>
            <a:ext cx="3662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Boise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operation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(91)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99" y="1618614"/>
            <a:ext cx="5408928" cy="36347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3683" y="6543547"/>
            <a:ext cx="589661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Part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91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accidents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continue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dominate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overall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accident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numbers.</a:t>
            </a:r>
            <a:endParaRPr sz="1400">
              <a:latin typeface="Arial"/>
              <a:cs typeface="Arial"/>
            </a:endParaRPr>
          </a:p>
          <a:p>
            <a:pPr marL="554990">
              <a:lnSpc>
                <a:spcPts val="1645"/>
              </a:lnSpc>
            </a:pPr>
            <a:r>
              <a:rPr sz="1400" b="1" dirty="0">
                <a:latin typeface="Arial"/>
                <a:cs typeface="Arial"/>
              </a:rPr>
              <a:t>Below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further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breakdown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91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accidents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408" y="717296"/>
            <a:ext cx="3143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A/C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Type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(Rotorwing)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99" y="1325879"/>
            <a:ext cx="5777227" cy="28422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4100" y="4496815"/>
            <a:ext cx="5904865" cy="13157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170"/>
              </a:spcBef>
            </a:pPr>
            <a:r>
              <a:rPr sz="1200" b="1" dirty="0">
                <a:latin typeface="Arial"/>
                <a:cs typeface="Arial"/>
              </a:rPr>
              <a:t>There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slight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increase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rotorwing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aircraft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2023.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dirty="0">
                <a:latin typeface="Arial"/>
                <a:cs typeface="Arial"/>
              </a:rPr>
              <a:t>training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flight,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gyrocopter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pilot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induced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dynamic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rollover. </a:t>
            </a:r>
            <a:r>
              <a:rPr sz="1200" b="1" dirty="0">
                <a:latin typeface="Arial"/>
                <a:cs typeface="Arial"/>
              </a:rPr>
              <a:t>None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were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fatal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resulted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serious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injuries</a:t>
            </a:r>
            <a:r>
              <a:rPr sz="1600" b="1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imes New Roman"/>
                <a:cs typeface="Times New Roman"/>
              </a:rPr>
              <a:t>Boise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A/C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Ceritification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(experimental)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99" y="5978523"/>
            <a:ext cx="5723887" cy="24993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720343"/>
            <a:ext cx="5954395" cy="5575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Experimental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remained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same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last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unfortunately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one </a:t>
            </a:r>
            <a:r>
              <a:rPr sz="1200" b="1" spc="-10" dirty="0">
                <a:latin typeface="Arial"/>
                <a:cs typeface="Arial"/>
              </a:rPr>
              <a:t>fatality.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200" b="1" dirty="0">
                <a:latin typeface="Times New Roman"/>
                <a:cs typeface="Times New Roman"/>
              </a:rPr>
              <a:t>Experimental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33%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total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accidents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and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25%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total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fatal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accidents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this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year.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2857" y="2117720"/>
            <a:ext cx="3025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Boise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20" dirty="0">
                <a:latin typeface="Times New Roman"/>
                <a:cs typeface="Times New Roman"/>
              </a:rPr>
              <a:t> Month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464" y="2904489"/>
            <a:ext cx="6090423" cy="39928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3100" y="7340600"/>
            <a:ext cx="648271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This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graph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clearly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illustrates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normal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surge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begining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peaking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summer,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then tapering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the </a:t>
            </a:r>
            <a:r>
              <a:rPr sz="1200" spc="-1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0973" y="1241551"/>
            <a:ext cx="5053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Boise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Year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Accidents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pilot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residence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(out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district)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299" y="2026919"/>
            <a:ext cx="5066028" cy="27139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0281" y="5097299"/>
            <a:ext cx="536511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Arial"/>
                <a:cs typeface="Arial"/>
              </a:rPr>
              <a:t>Almost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40%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FY23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accidents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were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pilots</a:t>
            </a:r>
            <a:r>
              <a:rPr sz="1400" spc="-10" dirty="0">
                <a:latin typeface="Arial"/>
                <a:cs typeface="Arial"/>
              </a:rPr>
              <a:t> out-of-</a:t>
            </a:r>
            <a:r>
              <a:rPr sz="1400" dirty="0">
                <a:latin typeface="Arial"/>
                <a:cs typeface="Arial"/>
              </a:rPr>
              <a:t>district.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Two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those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accidents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fatalities.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99" y="1092834"/>
            <a:ext cx="5883907" cy="3726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5469128"/>
            <a:ext cx="635190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Backcountry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flights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those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operations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into,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of,</a:t>
            </a:r>
            <a:r>
              <a:rPr sz="1200" b="1" spc="-10" dirty="0">
                <a:latin typeface="Arial"/>
                <a:cs typeface="Arial"/>
              </a:rPr>
              <a:t> non-</a:t>
            </a:r>
            <a:r>
              <a:rPr sz="1200" b="1" dirty="0">
                <a:latin typeface="Arial"/>
                <a:cs typeface="Arial"/>
              </a:rPr>
              <a:t>hard</a:t>
            </a:r>
            <a:r>
              <a:rPr sz="1200" b="1" spc="-10" dirty="0">
                <a:latin typeface="Arial"/>
                <a:cs typeface="Arial"/>
              </a:rPr>
              <a:t> surfaced </a:t>
            </a:r>
            <a:r>
              <a:rPr sz="1200" b="1" dirty="0">
                <a:latin typeface="Arial"/>
                <a:cs typeface="Arial"/>
              </a:rPr>
              <a:t>airports/airstrips,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conducted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mostly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central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mountain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Idaho.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could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also </a:t>
            </a:r>
            <a:r>
              <a:rPr sz="1200" b="1" dirty="0">
                <a:latin typeface="Arial"/>
                <a:cs typeface="Arial"/>
              </a:rPr>
              <a:t>include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desert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around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district.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(This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data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include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operations</a:t>
            </a:r>
            <a:r>
              <a:rPr sz="1200" b="1" spc="-20" dirty="0">
                <a:latin typeface="Arial"/>
                <a:cs typeface="Arial"/>
              </a:rPr>
              <a:t> that </a:t>
            </a:r>
            <a:r>
              <a:rPr sz="1200" b="1" dirty="0">
                <a:latin typeface="Arial"/>
                <a:cs typeface="Arial"/>
              </a:rPr>
              <a:t>were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intending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just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overfly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this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terrain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without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intention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10" dirty="0">
                <a:latin typeface="Arial"/>
                <a:cs typeface="Arial"/>
              </a:rPr>
              <a:t> land.)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73100" y="6651752"/>
            <a:ext cx="5744210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Touchdown/rollout/runup/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Takeoff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make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up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54.5%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accidents.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b="1" dirty="0">
                <a:latin typeface="Arial"/>
                <a:cs typeface="Arial"/>
              </a:rPr>
              <a:t>Six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thirteen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TD/TO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were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backcountry </a:t>
            </a:r>
            <a:r>
              <a:rPr sz="1200" b="1" spc="-10" dirty="0">
                <a:latin typeface="Arial"/>
                <a:cs typeface="Arial"/>
              </a:rPr>
              <a:t>airstrips.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b="1" dirty="0">
                <a:latin typeface="Arial"/>
                <a:cs typeface="Arial"/>
              </a:rPr>
              <a:t>Nine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eighteen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were out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district</a:t>
            </a:r>
            <a:r>
              <a:rPr sz="1200" b="1" spc="-10" dirty="0">
                <a:latin typeface="Arial"/>
                <a:cs typeface="Arial"/>
              </a:rPr>
              <a:t> pilots.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0"/>
              </a:lnSpc>
              <a:buSzPct val="91666"/>
              <a:buFont typeface="Symbol"/>
              <a:buChar char=""/>
              <a:tabLst>
                <a:tab pos="469265" algn="l"/>
              </a:tabLst>
            </a:pPr>
            <a:r>
              <a:rPr sz="1200" b="1" dirty="0">
                <a:latin typeface="Arial"/>
                <a:cs typeface="Arial"/>
              </a:rPr>
              <a:t>Eight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thirteen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TD/TO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backcountry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were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district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pilots.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3001686" y="718820"/>
            <a:ext cx="3881754" cy="10274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714500" marR="5080" indent="1134745" algn="r">
              <a:lnSpc>
                <a:spcPct val="96100"/>
              </a:lnSpc>
              <a:spcBef>
                <a:spcPts val="170"/>
              </a:spcBef>
            </a:pPr>
            <a:r>
              <a:rPr sz="1400" dirty="0">
                <a:latin typeface="Arial"/>
                <a:cs typeface="Arial"/>
              </a:rPr>
              <a:t>Prepared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by: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Safety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Team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Brian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Lord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FPM</a:t>
            </a:r>
            <a:r>
              <a:rPr sz="1200" spc="-10" dirty="0">
                <a:latin typeface="Arial"/>
                <a:cs typeface="Arial"/>
              </a:rPr>
              <a:t> Airworthiness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TABLE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CONTENTS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514" y="1901711"/>
            <a:ext cx="2958465" cy="581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46710" indent="-457200">
              <a:lnSpc>
                <a:spcPct val="143500"/>
              </a:lnSpc>
              <a:spcBef>
                <a:spcPts val="100"/>
              </a:spcBef>
            </a:pPr>
            <a:r>
              <a:rPr sz="1150" dirty="0">
                <a:latin typeface="Arial"/>
                <a:cs typeface="Arial"/>
              </a:rPr>
              <a:t>Introduction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to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the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Annual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FSDO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Report Objective</a:t>
            </a:r>
            <a:endParaRPr sz="1150">
              <a:latin typeface="Arial"/>
              <a:cs typeface="Arial"/>
            </a:endParaRPr>
          </a:p>
          <a:p>
            <a:pPr marL="469900" marR="492759">
              <a:lnSpc>
                <a:spcPct val="143500"/>
              </a:lnSpc>
            </a:pPr>
            <a:r>
              <a:rPr sz="1150" dirty="0">
                <a:latin typeface="Arial"/>
                <a:cs typeface="Arial"/>
              </a:rPr>
              <a:t>Local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Event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/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Trend</a:t>
            </a:r>
            <a:r>
              <a:rPr sz="1150" spc="-10" dirty="0">
                <a:latin typeface="Arial"/>
                <a:cs typeface="Arial"/>
              </a:rPr>
              <a:t> Monitoring </a:t>
            </a:r>
            <a:r>
              <a:rPr sz="1150" dirty="0">
                <a:latin typeface="Arial"/>
                <a:cs typeface="Arial"/>
              </a:rPr>
              <a:t>Data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Collection</a:t>
            </a:r>
            <a:endParaRPr sz="11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1150" dirty="0">
                <a:latin typeface="Arial"/>
                <a:cs typeface="Arial"/>
              </a:rPr>
              <a:t>Data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Analysis</a:t>
            </a:r>
            <a:endParaRPr sz="1150">
              <a:latin typeface="Arial"/>
              <a:cs typeface="Arial"/>
            </a:endParaRPr>
          </a:p>
          <a:p>
            <a:pPr marL="12700" marR="1013460">
              <a:lnSpc>
                <a:spcPct val="143500"/>
              </a:lnSpc>
            </a:pPr>
            <a:r>
              <a:rPr sz="1150" dirty="0">
                <a:latin typeface="Arial"/>
                <a:cs typeface="Arial"/>
              </a:rPr>
              <a:t>U.S.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National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 </a:t>
            </a:r>
            <a:r>
              <a:rPr sz="1150" spc="-20" dirty="0">
                <a:latin typeface="Arial"/>
                <a:cs typeface="Arial"/>
              </a:rPr>
              <a:t>Data </a:t>
            </a:r>
            <a:r>
              <a:rPr sz="1150" dirty="0">
                <a:latin typeface="Arial"/>
                <a:cs typeface="Arial"/>
              </a:rPr>
              <a:t>Accident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Totals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FY2014-</a:t>
            </a:r>
            <a:r>
              <a:rPr sz="1150" spc="-20" dirty="0">
                <a:latin typeface="Arial"/>
                <a:cs typeface="Arial"/>
              </a:rPr>
              <a:t>2023</a:t>
            </a:r>
            <a:endParaRPr sz="1150">
              <a:latin typeface="Arial"/>
              <a:cs typeface="Arial"/>
            </a:endParaRPr>
          </a:p>
          <a:p>
            <a:pPr marL="13335" marR="598170">
              <a:lnSpc>
                <a:spcPct val="143500"/>
              </a:lnSpc>
              <a:spcBef>
                <a:spcPts val="10"/>
              </a:spcBef>
            </a:pPr>
            <a:r>
              <a:rPr sz="1150" dirty="0">
                <a:latin typeface="Arial"/>
                <a:cs typeface="Arial"/>
              </a:rPr>
              <a:t>National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Fatal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&amp;</a:t>
            </a:r>
            <a:r>
              <a:rPr sz="1150" spc="-10" dirty="0">
                <a:latin typeface="Arial"/>
                <a:cs typeface="Arial"/>
              </a:rPr>
              <a:t> Fatalities </a:t>
            </a:r>
            <a:r>
              <a:rPr sz="1150" dirty="0">
                <a:latin typeface="Arial"/>
                <a:cs typeface="Arial"/>
              </a:rPr>
              <a:t>Boise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Fatal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&amp;</a:t>
            </a:r>
            <a:r>
              <a:rPr sz="1150" spc="-10" dirty="0">
                <a:latin typeface="Arial"/>
                <a:cs typeface="Arial"/>
              </a:rPr>
              <a:t> Fatalities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National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Count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of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by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Highest</a:t>
            </a:r>
            <a:r>
              <a:rPr sz="1150" spc="-10" dirty="0">
                <a:latin typeface="Arial"/>
                <a:cs typeface="Arial"/>
              </a:rPr>
              <a:t> Injury</a:t>
            </a:r>
            <a:endParaRPr sz="1150">
              <a:latin typeface="Arial"/>
              <a:cs typeface="Arial"/>
            </a:endParaRPr>
          </a:p>
          <a:p>
            <a:pPr marL="13335" marR="175260">
              <a:lnSpc>
                <a:spcPct val="143500"/>
              </a:lnSpc>
              <a:spcBef>
                <a:spcPts val="15"/>
              </a:spcBef>
            </a:pPr>
            <a:r>
              <a:rPr sz="1150" dirty="0">
                <a:latin typeface="Arial"/>
                <a:cs typeface="Arial"/>
              </a:rPr>
              <a:t>Boise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Count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of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by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Highest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Injury </a:t>
            </a:r>
            <a:r>
              <a:rPr sz="1150" dirty="0">
                <a:latin typeface="Arial"/>
                <a:cs typeface="Arial"/>
              </a:rPr>
              <a:t>Accident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Causal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Factors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Nationwide </a:t>
            </a:r>
            <a:r>
              <a:rPr sz="1150" dirty="0">
                <a:latin typeface="Arial"/>
                <a:cs typeface="Arial"/>
              </a:rPr>
              <a:t>Accident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Causal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Factors</a:t>
            </a:r>
            <a:r>
              <a:rPr sz="1150" spc="-10" dirty="0">
                <a:latin typeface="Arial"/>
                <a:cs typeface="Arial"/>
              </a:rPr>
              <a:t> Boise</a:t>
            </a:r>
            <a:endParaRPr sz="11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Phase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of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Flight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50" dirty="0">
                <a:latin typeface="Arial"/>
                <a:cs typeface="Arial"/>
              </a:rPr>
              <a:t>14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CFR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135</a:t>
            </a:r>
            <a:r>
              <a:rPr sz="1150" spc="-10" dirty="0">
                <a:latin typeface="Arial"/>
                <a:cs typeface="Arial"/>
              </a:rPr>
              <a:t> Accidents</a:t>
            </a:r>
            <a:endParaRPr sz="1150">
              <a:latin typeface="Arial"/>
              <a:cs typeface="Arial"/>
            </a:endParaRPr>
          </a:p>
          <a:p>
            <a:pPr marL="12700" marR="696595">
              <a:lnSpc>
                <a:spcPct val="143500"/>
              </a:lnSpc>
            </a:pPr>
            <a:r>
              <a:rPr sz="1150" dirty="0">
                <a:latin typeface="Arial"/>
                <a:cs typeface="Arial"/>
              </a:rPr>
              <a:t>14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CFR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137/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Public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Use</a:t>
            </a:r>
            <a:r>
              <a:rPr sz="1150" spc="-10" dirty="0">
                <a:latin typeface="Arial"/>
                <a:cs typeface="Arial"/>
              </a:rPr>
              <a:t> Accidents </a:t>
            </a:r>
            <a:r>
              <a:rPr sz="1150" dirty="0">
                <a:latin typeface="Arial"/>
                <a:cs typeface="Arial"/>
              </a:rPr>
              <a:t>14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CFR</a:t>
            </a:r>
            <a:r>
              <a:rPr sz="1150" spc="315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91</a:t>
            </a:r>
            <a:endParaRPr sz="1150">
              <a:latin typeface="Arial"/>
              <a:cs typeface="Arial"/>
            </a:endParaRPr>
          </a:p>
          <a:p>
            <a:pPr marL="12700" marR="341630">
              <a:lnSpc>
                <a:spcPct val="143500"/>
              </a:lnSpc>
              <a:spcBef>
                <a:spcPts val="10"/>
              </a:spcBef>
            </a:pP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by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A/C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Type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(Rotorwing)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by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certification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(Experimental)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by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Month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of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the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Year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dirty="0">
                <a:latin typeface="Arial"/>
                <a:cs typeface="Arial"/>
              </a:rPr>
              <a:t>Pilot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Domicile</a:t>
            </a:r>
            <a:endParaRPr sz="1150">
              <a:latin typeface="Arial"/>
              <a:cs typeface="Arial"/>
            </a:endParaRPr>
          </a:p>
          <a:p>
            <a:pPr marL="12700" marR="241300">
              <a:lnSpc>
                <a:spcPct val="143500"/>
              </a:lnSpc>
            </a:pPr>
            <a:r>
              <a:rPr sz="1150" dirty="0">
                <a:latin typeface="Arial"/>
                <a:cs typeface="Arial"/>
              </a:rPr>
              <a:t>Backcountry,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&amp;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Fatal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Accidents </a:t>
            </a:r>
            <a:r>
              <a:rPr sz="1150" dirty="0">
                <a:latin typeface="Arial"/>
                <a:cs typeface="Arial"/>
              </a:rPr>
              <a:t>Incident Totals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2014-</a:t>
            </a:r>
            <a:r>
              <a:rPr sz="1150" spc="-20" dirty="0">
                <a:latin typeface="Arial"/>
                <a:cs typeface="Arial"/>
              </a:rPr>
              <a:t>2023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8914" y="1901711"/>
            <a:ext cx="398145" cy="58191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50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50" dirty="0"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15"/>
              </a:spcBef>
            </a:pPr>
            <a:r>
              <a:rPr sz="1150" dirty="0"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600"/>
              </a:spcBef>
            </a:pPr>
            <a:r>
              <a:rPr sz="1150" dirty="0"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610"/>
              </a:spcBef>
            </a:pPr>
            <a:r>
              <a:rPr sz="1150" dirty="0"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1150" spc="-10" dirty="0">
                <a:latin typeface="Arial"/>
                <a:cs typeface="Arial"/>
              </a:rPr>
              <a:t>9-</a:t>
            </a:r>
            <a:r>
              <a:rPr sz="1150" spc="-25" dirty="0">
                <a:latin typeface="Arial"/>
                <a:cs typeface="Arial"/>
              </a:rPr>
              <a:t>10</a:t>
            </a:r>
            <a:endParaRPr sz="11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1150" spc="-10" dirty="0">
                <a:latin typeface="Arial"/>
                <a:cs typeface="Arial"/>
              </a:rPr>
              <a:t>11-</a:t>
            </a:r>
            <a:r>
              <a:rPr sz="1150" spc="-25" dirty="0"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13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-25" dirty="0"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15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50" spc="-25" dirty="0">
                <a:latin typeface="Arial"/>
                <a:cs typeface="Arial"/>
              </a:rPr>
              <a:t>16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16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17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-25" dirty="0">
                <a:latin typeface="Arial"/>
                <a:cs typeface="Arial"/>
              </a:rPr>
              <a:t>18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19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20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9083" y="711200"/>
            <a:ext cx="3804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FY2014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FY2023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 Incidents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1414144"/>
            <a:ext cx="5353672" cy="30098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100" y="4577588"/>
            <a:ext cx="513588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indicates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downturn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incidents.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 TD/TO </a:t>
            </a:r>
            <a:r>
              <a:rPr sz="1200" spc="-10" dirty="0">
                <a:latin typeface="Arial"/>
                <a:cs typeface="Arial"/>
              </a:rPr>
              <a:t>events.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fuel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issues.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mechanical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issues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aircraft.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mechanical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issues,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vapor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experimental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aircraft.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130300" y="718819"/>
            <a:ext cx="5501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Hazard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Identification,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Risk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Assessment,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Mitigation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Strategies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435100"/>
            <a:ext cx="6527165" cy="678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Hazards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Risks 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General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activities,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combination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transient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operations,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potential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variety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challenges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District.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together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analyze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strategies,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ensure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acceptable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level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airmen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public.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Hazard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Decision </a:t>
            </a:r>
            <a:r>
              <a:rPr sz="1200" spc="-10" dirty="0">
                <a:latin typeface="Arial"/>
                <a:cs typeface="Arial"/>
              </a:rPr>
              <a:t>Making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20129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Hazard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Statement: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(LOC),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VFR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CFIT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often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primary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However,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applying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simple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analysis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methodology, it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shown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these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accidents </a:t>
            </a:r>
            <a:r>
              <a:rPr sz="1200" dirty="0">
                <a:latin typeface="Arial"/>
                <a:cs typeface="Arial"/>
              </a:rPr>
              <a:t>resulted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Aeronautical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Decision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Making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(ADM)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before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10" dirty="0">
                <a:latin typeface="Arial"/>
                <a:cs typeface="Arial"/>
              </a:rPr>
              <a:t> flight.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92710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years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2014-</a:t>
            </a:r>
            <a:r>
              <a:rPr sz="1200" dirty="0">
                <a:latin typeface="Arial"/>
                <a:cs typeface="Arial"/>
              </a:rPr>
              <a:t>2023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accounted 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51%,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VFR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IMC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dirty="0">
                <a:latin typeface="Arial"/>
                <a:cs typeface="Arial"/>
              </a:rPr>
              <a:t>accounted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20%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Mid-</a:t>
            </a:r>
            <a:r>
              <a:rPr sz="1200" dirty="0">
                <a:latin typeface="Arial"/>
                <a:cs typeface="Arial"/>
              </a:rPr>
              <a:t>Air’s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Boise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district.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088005" algn="l"/>
              </a:tabLst>
            </a:pPr>
            <a:r>
              <a:rPr sz="1200" dirty="0">
                <a:latin typeface="Arial"/>
                <a:cs typeface="Arial"/>
              </a:rPr>
              <a:t>Risk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Assessment:</a:t>
            </a:r>
            <a:r>
              <a:rPr sz="1200" spc="14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Likelihood: </a:t>
            </a:r>
            <a:r>
              <a:rPr sz="1200" i="1" spc="-10" dirty="0">
                <a:latin typeface="Arial"/>
                <a:cs typeface="Arial"/>
              </a:rPr>
              <a:t>Occasional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Severity: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Hazardous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considered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unacceptable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mitigation.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18669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Strategies: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audience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schools,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flying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clubs,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airport </a:t>
            </a:r>
            <a:r>
              <a:rPr sz="1200" dirty="0">
                <a:latin typeface="Arial"/>
                <a:cs typeface="Arial"/>
              </a:rPr>
              <a:t>associations,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chapters,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instructors,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DPEs.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Promotion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online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courses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(RM)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via </a:t>
            </a:r>
            <a:r>
              <a:rPr sz="1200" spc="-10" dirty="0">
                <a:latin typeface="Arial"/>
                <a:cs typeface="Arial"/>
              </a:rPr>
              <a:t>faasafety.gov.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Conduct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facilitate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seminars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topics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Human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Factors.</a:t>
            </a:r>
            <a:endParaRPr sz="1200">
              <a:latin typeface="Arial"/>
              <a:cs typeface="Arial"/>
            </a:endParaRPr>
          </a:p>
          <a:p>
            <a:pPr marL="469900" marR="67310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Include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discussion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RM,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gear-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landings,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fuel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Human </a:t>
            </a:r>
            <a:r>
              <a:rPr sz="1200" spc="-10" dirty="0">
                <a:latin typeface="Arial"/>
                <a:cs typeface="Arial"/>
              </a:rPr>
              <a:t>Factors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quarterly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CFI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Forums.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5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LOC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specific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emphasis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Tail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Wheel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operations.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Weather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education.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193675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Metrics: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Minimum,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topics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RM,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Human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each </a:t>
            </a:r>
            <a:r>
              <a:rPr sz="1200" dirty="0">
                <a:latin typeface="Arial"/>
                <a:cs typeface="Arial"/>
              </a:rPr>
              <a:t>presentation,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FPM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Representative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faasafety.gov,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AMT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recommend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component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Malfunction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Defect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Difficulty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systems.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3100" y="720343"/>
            <a:ext cx="6551295" cy="8249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Hazard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Preflight </a:t>
            </a:r>
            <a:r>
              <a:rPr sz="1200" spc="-10" dirty="0">
                <a:latin typeface="Arial"/>
                <a:cs typeface="Arial"/>
              </a:rPr>
              <a:t>Preparation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3873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Hazard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Statement: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properly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prepare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often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significant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cause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weather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understanding,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performance </a:t>
            </a:r>
            <a:r>
              <a:rPr sz="1200" dirty="0">
                <a:latin typeface="Arial"/>
                <a:cs typeface="Arial"/>
              </a:rPr>
              <a:t>requirements,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lack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good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communication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instructors.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13081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reviewing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performance,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weather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accounted 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17%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 FSDO </a:t>
            </a:r>
            <a:r>
              <a:rPr sz="1200" spc="-10" dirty="0">
                <a:latin typeface="Arial"/>
                <a:cs typeface="Arial"/>
              </a:rPr>
              <a:t>district.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088005" algn="l"/>
              </a:tabLst>
            </a:pPr>
            <a:r>
              <a:rPr sz="1200" dirty="0">
                <a:latin typeface="Arial"/>
                <a:cs typeface="Arial"/>
              </a:rPr>
              <a:t>Risk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Assessment:</a:t>
            </a:r>
            <a:r>
              <a:rPr sz="1200" spc="14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Likelihood: </a:t>
            </a:r>
            <a:r>
              <a:rPr sz="1200" i="1" spc="-10" dirty="0">
                <a:latin typeface="Arial"/>
                <a:cs typeface="Arial"/>
              </a:rPr>
              <a:t>Occasional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Severity: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Hazardous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considered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unacceptable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mitigation.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30289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Strategies: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audience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airmen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schools,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flying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clubs,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pilot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airport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associations,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instructors,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DPEs.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469900" marR="802640" indent="-228600">
              <a:lnSpc>
                <a:spcPts val="138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Promotion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online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courses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Planning,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Performance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Risk </a:t>
            </a:r>
            <a:r>
              <a:rPr sz="1200" dirty="0">
                <a:latin typeface="Arial"/>
                <a:cs typeface="Arial"/>
              </a:rPr>
              <a:t>Assessment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faasafety.gov.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30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Conduct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seminars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topics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Preflight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preparation.</a:t>
            </a:r>
            <a:endParaRPr sz="1200">
              <a:latin typeface="Arial"/>
              <a:cs typeface="Arial"/>
            </a:endParaRPr>
          </a:p>
          <a:p>
            <a:pPr marL="469900" marR="276225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Include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discussion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Preparation,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Performance,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Instructor </a:t>
            </a:r>
            <a:r>
              <a:rPr sz="1200" dirty="0">
                <a:latin typeface="Arial"/>
                <a:cs typeface="Arial"/>
              </a:rPr>
              <a:t>Communication,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Human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quarterly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CFI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Open</a:t>
            </a:r>
            <a:r>
              <a:rPr sz="1200" spc="-10" dirty="0">
                <a:latin typeface="Arial"/>
                <a:cs typeface="Arial"/>
              </a:rPr>
              <a:t> Forums.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5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Flight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preparation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specific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events.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Weather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education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weather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briefing</a:t>
            </a:r>
            <a:r>
              <a:rPr sz="1200" spc="-10" dirty="0">
                <a:latin typeface="Arial"/>
                <a:cs typeface="Arial"/>
              </a:rPr>
              <a:t> services.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Arial"/>
              <a:cs typeface="Arial"/>
            </a:endParaRPr>
          </a:p>
          <a:p>
            <a:pPr marL="12700" marR="429259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Metrics: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Minimum,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topics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Preparation,</a:t>
            </a:r>
            <a:r>
              <a:rPr sz="1200" spc="-10" dirty="0">
                <a:latin typeface="Arial"/>
                <a:cs typeface="Arial"/>
              </a:rPr>
              <a:t> Aircraft </a:t>
            </a:r>
            <a:r>
              <a:rPr sz="1200" dirty="0">
                <a:latin typeface="Arial"/>
                <a:cs typeface="Arial"/>
              </a:rPr>
              <a:t>Performance,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Human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FPM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Representative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will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faasafety.gov,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WINGS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AMT</a:t>
            </a:r>
            <a:r>
              <a:rPr sz="1200" spc="-10" dirty="0">
                <a:latin typeface="Arial"/>
                <a:cs typeface="Arial"/>
              </a:rPr>
              <a:t> programs.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 marR="2127250">
              <a:lnSpc>
                <a:spcPct val="1917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Hazard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3: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Experimental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Amateur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Sport </a:t>
            </a:r>
            <a:r>
              <a:rPr sz="1200" spc="-10" dirty="0">
                <a:latin typeface="Arial"/>
                <a:cs typeface="Arial"/>
              </a:rPr>
              <a:t>Aircraft </a:t>
            </a:r>
            <a:r>
              <a:rPr sz="1200" dirty="0">
                <a:latin typeface="Arial"/>
                <a:cs typeface="Arial"/>
              </a:rPr>
              <a:t>Hazard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Statement: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--</a:t>
            </a:r>
            <a:r>
              <a:rPr sz="1200" spc="-5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Airport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construction,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relative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routing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Functional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fuel</a:t>
            </a:r>
            <a:r>
              <a:rPr sz="1200" spc="-10" dirty="0">
                <a:latin typeface="Arial"/>
                <a:cs typeface="Arial"/>
              </a:rPr>
              <a:t> system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Failure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 Test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Phase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certification.</a:t>
            </a:r>
            <a:endParaRPr sz="1200">
              <a:latin typeface="Arial"/>
              <a:cs typeface="Arial"/>
            </a:endParaRPr>
          </a:p>
          <a:p>
            <a:pPr marL="469900" marR="132715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Confusion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builders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requirements,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aircraft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training/experience.</a:t>
            </a:r>
            <a:endParaRPr sz="1200">
              <a:latin typeface="Arial"/>
              <a:cs typeface="Arial"/>
            </a:endParaRPr>
          </a:p>
          <a:p>
            <a:pPr marL="469900" marR="693420" indent="-228600">
              <a:lnSpc>
                <a:spcPts val="1370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Failure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utilize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accumulated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emergency procedures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30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Purchasing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without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AFM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Certification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issues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(Weight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Balance,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Documentation/Built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etc.)</a:t>
            </a:r>
            <a:endParaRPr sz="1200">
              <a:latin typeface="Arial"/>
              <a:cs typeface="Arial"/>
            </a:endParaRPr>
          </a:p>
          <a:p>
            <a:pPr marL="469900" marR="5080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Differences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performance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maintenance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Light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Aircraft,</a:t>
            </a:r>
            <a:r>
              <a:rPr sz="1200" spc="-10" dirty="0">
                <a:latin typeface="Arial"/>
                <a:cs typeface="Arial"/>
              </a:rPr>
              <a:t> Experimental </a:t>
            </a:r>
            <a:r>
              <a:rPr sz="1200" dirty="0">
                <a:latin typeface="Arial"/>
                <a:cs typeface="Arial"/>
              </a:rPr>
              <a:t>Light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Experimental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Amateur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Aircraft.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5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Utilizing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acquiring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test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Transition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Training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3100" y="720343"/>
            <a:ext cx="6550025" cy="77965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223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years</a:t>
            </a:r>
            <a:r>
              <a:rPr sz="1200" spc="-10" dirty="0">
                <a:latin typeface="Arial"/>
                <a:cs typeface="Arial"/>
              </a:rPr>
              <a:t> 2014-</a:t>
            </a:r>
            <a:r>
              <a:rPr sz="1200" dirty="0">
                <a:latin typeface="Arial"/>
                <a:cs typeface="Arial"/>
              </a:rPr>
              <a:t>2023 experimental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(including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EAB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ELSA)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 </a:t>
            </a:r>
            <a:r>
              <a:rPr sz="1200" spc="-10" dirty="0">
                <a:latin typeface="Arial"/>
                <a:cs typeface="Arial"/>
              </a:rPr>
              <a:t>accounted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significant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percentage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 </a:t>
            </a:r>
            <a:r>
              <a:rPr sz="1200" spc="-10" dirty="0">
                <a:latin typeface="Arial"/>
                <a:cs typeface="Arial"/>
              </a:rPr>
              <a:t>district.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93190" algn="l"/>
                <a:tab pos="3173095" algn="l"/>
              </a:tabLst>
            </a:pPr>
            <a:r>
              <a:rPr sz="1200" dirty="0">
                <a:latin typeface="Arial"/>
                <a:cs typeface="Arial"/>
              </a:rPr>
              <a:t>Risk</a:t>
            </a:r>
            <a:r>
              <a:rPr sz="1200" spc="-10" dirty="0">
                <a:latin typeface="Arial"/>
                <a:cs typeface="Arial"/>
              </a:rPr>
              <a:t> Assessment:</a:t>
            </a:r>
            <a:r>
              <a:rPr sz="1200" dirty="0">
                <a:latin typeface="Arial"/>
                <a:cs typeface="Arial"/>
              </a:rPr>
              <a:t>	Likelihood: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Occasional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Severity: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Catastrophic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considered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unacceptable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mitigation.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Strategies: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audience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Experimental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Aircraft </a:t>
            </a:r>
            <a:r>
              <a:rPr sz="1200" dirty="0">
                <a:latin typeface="Arial"/>
                <a:cs typeface="Arial"/>
              </a:rPr>
              <a:t>Association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(EAA)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chapters,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scattered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throughout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district.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chapters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normally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scheduled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monthly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meetings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FAA/FAAST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personnel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participate.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PowerPoint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address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This </a:t>
            </a:r>
            <a:r>
              <a:rPr sz="1200" dirty="0">
                <a:latin typeface="Arial"/>
                <a:cs typeface="Arial"/>
              </a:rPr>
              <a:t>provides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briefings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various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question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answer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sessions. </a:t>
            </a:r>
            <a:r>
              <a:rPr sz="1200" spc="-10" dirty="0">
                <a:latin typeface="Arial"/>
                <a:cs typeface="Arial"/>
              </a:rPr>
              <a:t>Promotion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WINGS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 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faasafety.gov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 </a:t>
            </a:r>
            <a:r>
              <a:rPr sz="1200" spc="-10" dirty="0">
                <a:latin typeface="Arial"/>
                <a:cs typeface="Arial"/>
              </a:rPr>
              <a:t>included.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9715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addition,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implemented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policy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ensure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formal</a:t>
            </a:r>
            <a:r>
              <a:rPr sz="1200" spc="-10" dirty="0">
                <a:latin typeface="Arial"/>
                <a:cs typeface="Arial"/>
              </a:rPr>
              <a:t> Flight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Phase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certification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Experimental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Amateur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After</a:t>
            </a:r>
            <a:r>
              <a:rPr sz="1200" spc="-25" dirty="0">
                <a:latin typeface="Arial"/>
                <a:cs typeface="Arial"/>
              </a:rPr>
              <a:t> the </a:t>
            </a:r>
            <a:r>
              <a:rPr sz="1200" dirty="0">
                <a:latin typeface="Arial"/>
                <a:cs typeface="Arial"/>
              </a:rPr>
              <a:t>assigned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hours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completed,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collected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emergency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procedures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aircraft.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Metrics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Minimum,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86995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FPM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Representative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faasafety.gov,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WINGS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program,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recommend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component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Malfunction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Difficulty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systems.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Hazard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Backcountry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Hazard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Statement: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Density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altitude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lack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performance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Improper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location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Lack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experience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environment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Failure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fully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landing</a:t>
            </a:r>
            <a:r>
              <a:rPr sz="1200" spc="-10" dirty="0">
                <a:latin typeface="Arial"/>
                <a:cs typeface="Arial"/>
              </a:rPr>
              <a:t> location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Weather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difficulties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88005" algn="l"/>
              </a:tabLst>
            </a:pPr>
            <a:r>
              <a:rPr sz="1200" dirty="0">
                <a:latin typeface="Arial"/>
                <a:cs typeface="Arial"/>
              </a:rPr>
              <a:t>Risk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Assessment:</a:t>
            </a:r>
            <a:r>
              <a:rPr sz="1200" spc="14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Likelihood: </a:t>
            </a:r>
            <a:r>
              <a:rPr sz="1200" i="1" spc="-10" dirty="0">
                <a:latin typeface="Arial"/>
                <a:cs typeface="Arial"/>
              </a:rPr>
              <a:t>Occasional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Severity: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Major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above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assessment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considered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unacceptable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mitigation.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812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Strategies: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audience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participants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attending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Backcountry</a:t>
            </a:r>
            <a:r>
              <a:rPr sz="1200" spc="-10" dirty="0">
                <a:latin typeface="Arial"/>
                <a:cs typeface="Arial"/>
              </a:rPr>
              <a:t> Fly-</a:t>
            </a:r>
            <a:r>
              <a:rPr sz="1200" dirty="0">
                <a:latin typeface="Arial"/>
                <a:cs typeface="Arial"/>
              </a:rPr>
              <a:t>Ins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take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district each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Mountain flying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course </a:t>
            </a:r>
            <a:r>
              <a:rPr sz="1200" spc="-25" dirty="0">
                <a:latin typeface="Arial"/>
                <a:cs typeface="Arial"/>
              </a:rPr>
              <a:t>are </a:t>
            </a:r>
            <a:r>
              <a:rPr sz="1200" dirty="0">
                <a:latin typeface="Arial"/>
                <a:cs typeface="Arial"/>
              </a:rPr>
              <a:t>taught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regular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spring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summer.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3100" y="720343"/>
            <a:ext cx="6594475" cy="77965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0193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Metrics: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Representatives,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FPM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inspectors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attend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major fly-</a:t>
            </a:r>
            <a:r>
              <a:rPr sz="1200" dirty="0">
                <a:latin typeface="Arial"/>
                <a:cs typeface="Arial"/>
              </a:rPr>
              <a:t>ins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provide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outreach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guidance.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outreach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effort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FPM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Representative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will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faasafety.gov,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WINGS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program.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Other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Mitigation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Activities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3479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continue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facilitate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improvement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Safety </a:t>
            </a:r>
            <a:r>
              <a:rPr sz="1200" dirty="0">
                <a:latin typeface="Arial"/>
                <a:cs typeface="Arial"/>
              </a:rPr>
              <a:t>Culture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areas: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IA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Renewal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Support</a:t>
            </a:r>
            <a:endParaRPr sz="1200">
              <a:latin typeface="Arial"/>
              <a:cs typeface="Arial"/>
            </a:endParaRPr>
          </a:p>
          <a:p>
            <a:pPr marL="469900" marR="24130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Coordinate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interface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various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maintenance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facilities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including: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Repair </a:t>
            </a:r>
            <a:r>
              <a:rPr sz="1200" dirty="0">
                <a:latin typeface="Arial"/>
                <a:cs typeface="Arial"/>
              </a:rPr>
              <a:t>Stations,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135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Maintenance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Facilities,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School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Maintenance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Departments,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Fixed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Operators.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subjects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Composites,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Aging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Aircraft,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</a:t>
            </a:r>
            <a:r>
              <a:rPr sz="1200" spc="-25" dirty="0">
                <a:latin typeface="Arial"/>
                <a:cs typeface="Arial"/>
              </a:rPr>
              <a:t> to </a:t>
            </a:r>
            <a:r>
              <a:rPr sz="1200" dirty="0">
                <a:latin typeface="Arial"/>
                <a:cs typeface="Arial"/>
              </a:rPr>
              <a:t>Follow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Procedures/Instructions,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Positive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Culture,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Personal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Minimum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Checklist.</a:t>
            </a:r>
            <a:endParaRPr sz="1200">
              <a:latin typeface="Arial"/>
              <a:cs typeface="Arial"/>
            </a:endParaRPr>
          </a:p>
          <a:p>
            <a:pPr marL="469900" marR="235585" indent="-228600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Provide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Owner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Operator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Maintenance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presentations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Chapters,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flying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clubs,</a:t>
            </a:r>
            <a:r>
              <a:rPr sz="1200" spc="-25" dirty="0">
                <a:latin typeface="Arial"/>
                <a:cs typeface="Arial"/>
              </a:rPr>
              <a:t> and </a:t>
            </a:r>
            <a:r>
              <a:rPr sz="1200" dirty="0">
                <a:latin typeface="Arial"/>
                <a:cs typeface="Arial"/>
              </a:rPr>
              <a:t>pilot </a:t>
            </a:r>
            <a:r>
              <a:rPr sz="1200" spc="-10" dirty="0">
                <a:latin typeface="Arial"/>
                <a:cs typeface="Arial"/>
              </a:rPr>
              <a:t>organizations.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5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Support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Runway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Meetings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Facilitate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briefings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regarding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Experimental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Sport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Aircraft.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(Approach/Landing)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Presentations.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DPE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Meetings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Outreach.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Single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Resource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Outreach.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Promote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Participation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Enrollment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FAASafety.gov.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Promote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Charles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Taylor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“Master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Mechanic”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Award.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Promote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Airworthiness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Awards.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Promote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Wings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Participation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Enrollment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FAASafety.gov.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Promote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Wright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Brothers</a:t>
            </a:r>
            <a:r>
              <a:rPr sz="1200" spc="-10" dirty="0">
                <a:latin typeface="Arial"/>
                <a:cs typeface="Arial"/>
              </a:rPr>
              <a:t> Award.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Attend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seminars/webinars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Conduct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Responder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Enforcement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agencies.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10" dirty="0">
                <a:latin typeface="Arial"/>
                <a:cs typeface="Arial"/>
              </a:rPr>
              <a:t>Summary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responsibility,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2014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dropped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17,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subsequently</a:t>
            </a:r>
            <a:r>
              <a:rPr sz="1200" spc="-20" dirty="0">
                <a:latin typeface="Arial"/>
                <a:cs typeface="Arial"/>
              </a:rPr>
              <a:t> 2015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2022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averaged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21.12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reflect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overall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shown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decrease.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overall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same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period;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dropped.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91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tops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135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no </a:t>
            </a:r>
            <a:r>
              <a:rPr sz="1200" dirty="0">
                <a:latin typeface="Arial"/>
                <a:cs typeface="Arial"/>
              </a:rPr>
              <a:t>fatalities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FY2023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period.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remains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(about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half)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hard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added </a:t>
            </a:r>
            <a:r>
              <a:rPr sz="1200" spc="-10" dirty="0">
                <a:latin typeface="Arial"/>
                <a:cs typeface="Arial"/>
              </a:rPr>
              <a:t>training.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marL="12700" marR="25146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This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analysis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Metrics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created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accomplishing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requirements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National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business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plan.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18819"/>
            <a:ext cx="2327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Appendix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1: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Risk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855" y="1229867"/>
            <a:ext cx="1134110" cy="591820"/>
          </a:xfrm>
          <a:custGeom>
            <a:avLst/>
            <a:gdLst/>
            <a:ahLst/>
            <a:cxnLst/>
            <a:rect l="l" t="t" r="r" b="b"/>
            <a:pathLst>
              <a:path w="1134110" h="591819">
                <a:moveTo>
                  <a:pt x="1133856" y="0"/>
                </a:moveTo>
                <a:lnTo>
                  <a:pt x="0" y="0"/>
                </a:lnTo>
                <a:lnTo>
                  <a:pt x="0" y="591312"/>
                </a:lnTo>
                <a:lnTo>
                  <a:pt x="1133856" y="591312"/>
                </a:lnTo>
                <a:lnTo>
                  <a:pt x="1133856" y="0"/>
                </a:lnTo>
                <a:close/>
              </a:path>
            </a:pathLst>
          </a:custGeom>
          <a:solidFill>
            <a:srgbClr val="FFC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3827" y="1334516"/>
            <a:ext cx="322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Risk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8904" y="1229867"/>
            <a:ext cx="4563110" cy="591820"/>
          </a:xfrm>
          <a:custGeom>
            <a:avLst/>
            <a:gdLst/>
            <a:ahLst/>
            <a:cxnLst/>
            <a:rect l="l" t="t" r="r" b="b"/>
            <a:pathLst>
              <a:path w="4563110" h="591819">
                <a:moveTo>
                  <a:pt x="4562856" y="0"/>
                </a:moveTo>
                <a:lnTo>
                  <a:pt x="0" y="0"/>
                </a:lnTo>
                <a:lnTo>
                  <a:pt x="0" y="591312"/>
                </a:lnTo>
                <a:lnTo>
                  <a:pt x="4562856" y="591312"/>
                </a:lnTo>
                <a:lnTo>
                  <a:pt x="4562856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7864" y="1287271"/>
            <a:ext cx="892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Risk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Severity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9808" y="1217675"/>
            <a:ext cx="5718175" cy="1054735"/>
            <a:chOff x="749808" y="1217675"/>
            <a:chExt cx="5718175" cy="1054735"/>
          </a:xfrm>
        </p:grpSpPr>
        <p:sp>
          <p:nvSpPr>
            <p:cNvPr id="8" name="object 8"/>
            <p:cNvSpPr/>
            <p:nvPr/>
          </p:nvSpPr>
          <p:spPr>
            <a:xfrm>
              <a:off x="749808" y="1217675"/>
              <a:ext cx="5718175" cy="603885"/>
            </a:xfrm>
            <a:custGeom>
              <a:avLst/>
              <a:gdLst/>
              <a:ahLst/>
              <a:cxnLst/>
              <a:rect l="l" t="t" r="r" b="b"/>
              <a:pathLst>
                <a:path w="5718175" h="603885">
                  <a:moveTo>
                    <a:pt x="1149083" y="0"/>
                  </a:moveTo>
                  <a:lnTo>
                    <a:pt x="1136904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0" y="603504"/>
                  </a:lnTo>
                  <a:lnTo>
                    <a:pt x="3048" y="603504"/>
                  </a:lnTo>
                  <a:lnTo>
                    <a:pt x="3048" y="12192"/>
                  </a:lnTo>
                  <a:lnTo>
                    <a:pt x="1136904" y="12192"/>
                  </a:lnTo>
                  <a:lnTo>
                    <a:pt x="1136904" y="603504"/>
                  </a:lnTo>
                  <a:lnTo>
                    <a:pt x="1149083" y="603504"/>
                  </a:lnTo>
                  <a:lnTo>
                    <a:pt x="1149083" y="12192"/>
                  </a:lnTo>
                  <a:lnTo>
                    <a:pt x="1149083" y="0"/>
                  </a:lnTo>
                  <a:close/>
                </a:path>
                <a:path w="5718175" h="603885">
                  <a:moveTo>
                    <a:pt x="5711939" y="0"/>
                  </a:moveTo>
                  <a:lnTo>
                    <a:pt x="1149096" y="0"/>
                  </a:lnTo>
                  <a:lnTo>
                    <a:pt x="1149096" y="12192"/>
                  </a:lnTo>
                  <a:lnTo>
                    <a:pt x="5711939" y="12192"/>
                  </a:lnTo>
                  <a:lnTo>
                    <a:pt x="5711939" y="0"/>
                  </a:lnTo>
                  <a:close/>
                </a:path>
                <a:path w="5718175" h="603885">
                  <a:moveTo>
                    <a:pt x="5718060" y="0"/>
                  </a:moveTo>
                  <a:lnTo>
                    <a:pt x="5711952" y="0"/>
                  </a:lnTo>
                  <a:lnTo>
                    <a:pt x="5711952" y="12192"/>
                  </a:lnTo>
                  <a:lnTo>
                    <a:pt x="5711952" y="603504"/>
                  </a:lnTo>
                  <a:lnTo>
                    <a:pt x="5718060" y="603504"/>
                  </a:lnTo>
                  <a:lnTo>
                    <a:pt x="5718060" y="12192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2856" y="1833371"/>
              <a:ext cx="1134110" cy="439420"/>
            </a:xfrm>
            <a:custGeom>
              <a:avLst/>
              <a:gdLst/>
              <a:ahLst/>
              <a:cxnLst/>
              <a:rect l="l" t="t" r="r" b="b"/>
              <a:pathLst>
                <a:path w="1134110" h="439419">
                  <a:moveTo>
                    <a:pt x="1133856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1133856" y="438912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3516" y="1816100"/>
            <a:ext cx="727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Likelihood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98904" y="1833372"/>
            <a:ext cx="902335" cy="439420"/>
          </a:xfrm>
          <a:custGeom>
            <a:avLst/>
            <a:gdLst/>
            <a:ahLst/>
            <a:cxnLst/>
            <a:rect l="l" t="t" r="r" b="b"/>
            <a:pathLst>
              <a:path w="902335" h="439419">
                <a:moveTo>
                  <a:pt x="902207" y="0"/>
                </a:moveTo>
                <a:lnTo>
                  <a:pt x="0" y="0"/>
                </a:lnTo>
                <a:lnTo>
                  <a:pt x="0" y="438912"/>
                </a:lnTo>
                <a:lnTo>
                  <a:pt x="902207" y="438912"/>
                </a:lnTo>
                <a:lnTo>
                  <a:pt x="902207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57832" y="1851152"/>
            <a:ext cx="79629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42900" marR="5080" indent="-330835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Times New Roman"/>
                <a:cs typeface="Times New Roman"/>
              </a:rPr>
              <a:t>Catastrophic 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13304" y="1833372"/>
            <a:ext cx="902335" cy="439420"/>
          </a:xfrm>
          <a:custGeom>
            <a:avLst/>
            <a:gdLst/>
            <a:ahLst/>
            <a:cxnLst/>
            <a:rect l="l" t="t" r="r" b="b"/>
            <a:pathLst>
              <a:path w="902335" h="439419">
                <a:moveTo>
                  <a:pt x="902207" y="0"/>
                </a:moveTo>
                <a:lnTo>
                  <a:pt x="0" y="0"/>
                </a:lnTo>
                <a:lnTo>
                  <a:pt x="0" y="438912"/>
                </a:lnTo>
                <a:lnTo>
                  <a:pt x="902207" y="438912"/>
                </a:lnTo>
                <a:lnTo>
                  <a:pt x="902207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1667" y="1851152"/>
            <a:ext cx="67627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6385" marR="5080" indent="-274320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Times New Roman"/>
                <a:cs typeface="Times New Roman"/>
              </a:rPr>
              <a:t>Hazardous </a:t>
            </a:r>
            <a:r>
              <a:rPr sz="1200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27703" y="1833372"/>
            <a:ext cx="902335" cy="439420"/>
          </a:xfrm>
          <a:custGeom>
            <a:avLst/>
            <a:gdLst/>
            <a:ahLst/>
            <a:cxnLst/>
            <a:rect l="l" t="t" r="r" b="b"/>
            <a:pathLst>
              <a:path w="902335" h="439419">
                <a:moveTo>
                  <a:pt x="902208" y="0"/>
                </a:moveTo>
                <a:lnTo>
                  <a:pt x="0" y="0"/>
                </a:lnTo>
                <a:lnTo>
                  <a:pt x="0" y="438912"/>
                </a:lnTo>
                <a:lnTo>
                  <a:pt x="902208" y="438912"/>
                </a:lnTo>
                <a:lnTo>
                  <a:pt x="9022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52164" y="1938019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Major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42103" y="1833372"/>
            <a:ext cx="902335" cy="439420"/>
          </a:xfrm>
          <a:custGeom>
            <a:avLst/>
            <a:gdLst/>
            <a:ahLst/>
            <a:cxnLst/>
            <a:rect l="l" t="t" r="r" b="b"/>
            <a:pathLst>
              <a:path w="902335" h="439419">
                <a:moveTo>
                  <a:pt x="902208" y="0"/>
                </a:moveTo>
                <a:lnTo>
                  <a:pt x="0" y="0"/>
                </a:lnTo>
                <a:lnTo>
                  <a:pt x="0" y="438912"/>
                </a:lnTo>
                <a:lnTo>
                  <a:pt x="902208" y="438912"/>
                </a:lnTo>
                <a:lnTo>
                  <a:pt x="9022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76422" y="1938019"/>
            <a:ext cx="1050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926465" algn="l"/>
              </a:tabLst>
            </a:pPr>
            <a:r>
              <a:rPr sz="1200" spc="-5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Minor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56503" y="1833372"/>
            <a:ext cx="905510" cy="439420"/>
          </a:xfrm>
          <a:custGeom>
            <a:avLst/>
            <a:gdLst/>
            <a:ahLst/>
            <a:cxnLst/>
            <a:rect l="l" t="t" r="r" b="b"/>
            <a:pathLst>
              <a:path w="905510" h="439419">
                <a:moveTo>
                  <a:pt x="905255" y="0"/>
                </a:moveTo>
                <a:lnTo>
                  <a:pt x="0" y="0"/>
                </a:lnTo>
                <a:lnTo>
                  <a:pt x="0" y="438912"/>
                </a:lnTo>
                <a:lnTo>
                  <a:pt x="905255" y="438912"/>
                </a:lnTo>
                <a:lnTo>
                  <a:pt x="905255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79440" y="1851152"/>
            <a:ext cx="66992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7020" marR="5080" indent="-274320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Times New Roman"/>
                <a:cs typeface="Times New Roman"/>
              </a:rPr>
              <a:t>Negligible </a:t>
            </a:r>
            <a:r>
              <a:rPr sz="1200" spc="-5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49808" y="1821179"/>
            <a:ext cx="5718175" cy="780415"/>
            <a:chOff x="749808" y="1821179"/>
            <a:chExt cx="5718175" cy="780415"/>
          </a:xfrm>
        </p:grpSpPr>
        <p:sp>
          <p:nvSpPr>
            <p:cNvPr id="22" name="object 22"/>
            <p:cNvSpPr/>
            <p:nvPr/>
          </p:nvSpPr>
          <p:spPr>
            <a:xfrm>
              <a:off x="749808" y="1821179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304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048" y="1219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2856" y="1821179"/>
              <a:ext cx="1134110" cy="12700"/>
            </a:xfrm>
            <a:custGeom>
              <a:avLst/>
              <a:gdLst/>
              <a:ahLst/>
              <a:cxnLst/>
              <a:rect l="l" t="t" r="r" b="b"/>
              <a:pathLst>
                <a:path w="1134110" h="12700">
                  <a:moveTo>
                    <a:pt x="113385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133856" y="12192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808" y="1821179"/>
              <a:ext cx="5718175" cy="451484"/>
            </a:xfrm>
            <a:custGeom>
              <a:avLst/>
              <a:gdLst/>
              <a:ahLst/>
              <a:cxnLst/>
              <a:rect l="l" t="t" r="r" b="b"/>
              <a:pathLst>
                <a:path w="5718175" h="451485">
                  <a:moveTo>
                    <a:pt x="3048" y="12192"/>
                  </a:moveTo>
                  <a:lnTo>
                    <a:pt x="0" y="12192"/>
                  </a:lnTo>
                  <a:lnTo>
                    <a:pt x="0" y="451104"/>
                  </a:lnTo>
                  <a:lnTo>
                    <a:pt x="3048" y="451104"/>
                  </a:lnTo>
                  <a:lnTo>
                    <a:pt x="3048" y="12192"/>
                  </a:lnTo>
                  <a:close/>
                </a:path>
                <a:path w="5718175" h="451485">
                  <a:moveTo>
                    <a:pt x="1149083" y="0"/>
                  </a:moveTo>
                  <a:lnTo>
                    <a:pt x="1136904" y="0"/>
                  </a:lnTo>
                  <a:lnTo>
                    <a:pt x="1136904" y="12192"/>
                  </a:lnTo>
                  <a:lnTo>
                    <a:pt x="1136904" y="451104"/>
                  </a:lnTo>
                  <a:lnTo>
                    <a:pt x="1149083" y="451104"/>
                  </a:lnTo>
                  <a:lnTo>
                    <a:pt x="1149083" y="12192"/>
                  </a:lnTo>
                  <a:lnTo>
                    <a:pt x="1149083" y="0"/>
                  </a:lnTo>
                  <a:close/>
                </a:path>
                <a:path w="5718175" h="451485">
                  <a:moveTo>
                    <a:pt x="2063483" y="0"/>
                  </a:moveTo>
                  <a:lnTo>
                    <a:pt x="2051316" y="0"/>
                  </a:lnTo>
                  <a:lnTo>
                    <a:pt x="1149096" y="0"/>
                  </a:lnTo>
                  <a:lnTo>
                    <a:pt x="1149096" y="12192"/>
                  </a:lnTo>
                  <a:lnTo>
                    <a:pt x="2051304" y="12192"/>
                  </a:lnTo>
                  <a:lnTo>
                    <a:pt x="2051304" y="451104"/>
                  </a:lnTo>
                  <a:lnTo>
                    <a:pt x="2063483" y="451104"/>
                  </a:lnTo>
                  <a:lnTo>
                    <a:pt x="2063483" y="12192"/>
                  </a:lnTo>
                  <a:lnTo>
                    <a:pt x="2063483" y="0"/>
                  </a:lnTo>
                  <a:close/>
                </a:path>
                <a:path w="5718175" h="451485">
                  <a:moveTo>
                    <a:pt x="2977883" y="0"/>
                  </a:moveTo>
                  <a:lnTo>
                    <a:pt x="2965716" y="0"/>
                  </a:lnTo>
                  <a:lnTo>
                    <a:pt x="2063496" y="0"/>
                  </a:lnTo>
                  <a:lnTo>
                    <a:pt x="2063496" y="12192"/>
                  </a:lnTo>
                  <a:lnTo>
                    <a:pt x="2965704" y="12192"/>
                  </a:lnTo>
                  <a:lnTo>
                    <a:pt x="2965704" y="451104"/>
                  </a:lnTo>
                  <a:lnTo>
                    <a:pt x="2977883" y="451104"/>
                  </a:lnTo>
                  <a:lnTo>
                    <a:pt x="2977883" y="12192"/>
                  </a:lnTo>
                  <a:lnTo>
                    <a:pt x="2977883" y="0"/>
                  </a:lnTo>
                  <a:close/>
                </a:path>
                <a:path w="5718175" h="451485">
                  <a:moveTo>
                    <a:pt x="3892283" y="0"/>
                  </a:moveTo>
                  <a:lnTo>
                    <a:pt x="3880116" y="0"/>
                  </a:lnTo>
                  <a:lnTo>
                    <a:pt x="2977896" y="0"/>
                  </a:lnTo>
                  <a:lnTo>
                    <a:pt x="2977896" y="12192"/>
                  </a:lnTo>
                  <a:lnTo>
                    <a:pt x="3880104" y="12192"/>
                  </a:lnTo>
                  <a:lnTo>
                    <a:pt x="3880104" y="451104"/>
                  </a:lnTo>
                  <a:lnTo>
                    <a:pt x="3892283" y="451104"/>
                  </a:lnTo>
                  <a:lnTo>
                    <a:pt x="3892283" y="12192"/>
                  </a:lnTo>
                  <a:lnTo>
                    <a:pt x="3892283" y="0"/>
                  </a:lnTo>
                  <a:close/>
                </a:path>
                <a:path w="5718175" h="451485">
                  <a:moveTo>
                    <a:pt x="4806683" y="0"/>
                  </a:moveTo>
                  <a:lnTo>
                    <a:pt x="4794516" y="0"/>
                  </a:lnTo>
                  <a:lnTo>
                    <a:pt x="3892296" y="0"/>
                  </a:lnTo>
                  <a:lnTo>
                    <a:pt x="3892296" y="12192"/>
                  </a:lnTo>
                  <a:lnTo>
                    <a:pt x="4794504" y="12192"/>
                  </a:lnTo>
                  <a:lnTo>
                    <a:pt x="4794504" y="451104"/>
                  </a:lnTo>
                  <a:lnTo>
                    <a:pt x="4806683" y="451104"/>
                  </a:lnTo>
                  <a:lnTo>
                    <a:pt x="4806683" y="12192"/>
                  </a:lnTo>
                  <a:lnTo>
                    <a:pt x="4806683" y="0"/>
                  </a:lnTo>
                  <a:close/>
                </a:path>
                <a:path w="5718175" h="451485">
                  <a:moveTo>
                    <a:pt x="5711939" y="0"/>
                  </a:moveTo>
                  <a:lnTo>
                    <a:pt x="4806696" y="0"/>
                  </a:lnTo>
                  <a:lnTo>
                    <a:pt x="4806696" y="12192"/>
                  </a:lnTo>
                  <a:lnTo>
                    <a:pt x="5711939" y="12192"/>
                  </a:lnTo>
                  <a:lnTo>
                    <a:pt x="5711939" y="0"/>
                  </a:lnTo>
                  <a:close/>
                </a:path>
                <a:path w="5718175" h="451485">
                  <a:moveTo>
                    <a:pt x="5718060" y="0"/>
                  </a:moveTo>
                  <a:lnTo>
                    <a:pt x="5711952" y="0"/>
                  </a:lnTo>
                  <a:lnTo>
                    <a:pt x="5711952" y="12192"/>
                  </a:lnTo>
                  <a:lnTo>
                    <a:pt x="5711952" y="451104"/>
                  </a:lnTo>
                  <a:lnTo>
                    <a:pt x="5718060" y="451104"/>
                  </a:lnTo>
                  <a:lnTo>
                    <a:pt x="5718060" y="12192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856" y="2284475"/>
              <a:ext cx="1134110" cy="317500"/>
            </a:xfrm>
            <a:custGeom>
              <a:avLst/>
              <a:gdLst/>
              <a:ahLst/>
              <a:cxnLst/>
              <a:rect l="l" t="t" r="r" b="b"/>
              <a:pathLst>
                <a:path w="1134110" h="317500">
                  <a:moveTo>
                    <a:pt x="829056" y="0"/>
                  </a:moveTo>
                  <a:lnTo>
                    <a:pt x="0" y="0"/>
                  </a:lnTo>
                  <a:lnTo>
                    <a:pt x="0" y="316992"/>
                  </a:lnTo>
                  <a:lnTo>
                    <a:pt x="829056" y="316992"/>
                  </a:lnTo>
                  <a:lnTo>
                    <a:pt x="829056" y="0"/>
                  </a:lnTo>
                  <a:close/>
                </a:path>
                <a:path w="1134110" h="317500">
                  <a:moveTo>
                    <a:pt x="1133856" y="0"/>
                  </a:moveTo>
                  <a:lnTo>
                    <a:pt x="841248" y="0"/>
                  </a:lnTo>
                  <a:lnTo>
                    <a:pt x="841248" y="316992"/>
                  </a:lnTo>
                  <a:lnTo>
                    <a:pt x="1133856" y="316992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81888" y="2335783"/>
            <a:ext cx="9156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</a:tabLst>
            </a:pPr>
            <a:r>
              <a:rPr sz="1200" spc="-10" dirty="0">
                <a:latin typeface="Times New Roman"/>
                <a:cs typeface="Times New Roman"/>
              </a:rPr>
              <a:t>Frequent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98904" y="2284476"/>
            <a:ext cx="902335" cy="317500"/>
          </a:xfrm>
          <a:custGeom>
            <a:avLst/>
            <a:gdLst/>
            <a:ahLst/>
            <a:cxnLst/>
            <a:rect l="l" t="t" r="r" b="b"/>
            <a:pathLst>
              <a:path w="902335" h="317500">
                <a:moveTo>
                  <a:pt x="902207" y="0"/>
                </a:moveTo>
                <a:lnTo>
                  <a:pt x="0" y="0"/>
                </a:lnTo>
                <a:lnTo>
                  <a:pt x="0" y="316992"/>
                </a:lnTo>
                <a:lnTo>
                  <a:pt x="902207" y="316992"/>
                </a:lnTo>
                <a:lnTo>
                  <a:pt x="902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50439" y="2328164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13304" y="2284476"/>
            <a:ext cx="902335" cy="317500"/>
          </a:xfrm>
          <a:custGeom>
            <a:avLst/>
            <a:gdLst/>
            <a:ahLst/>
            <a:cxnLst/>
            <a:rect l="l" t="t" r="r" b="b"/>
            <a:pathLst>
              <a:path w="902335" h="317500">
                <a:moveTo>
                  <a:pt x="902207" y="0"/>
                </a:moveTo>
                <a:lnTo>
                  <a:pt x="0" y="0"/>
                </a:lnTo>
                <a:lnTo>
                  <a:pt x="0" y="316992"/>
                </a:lnTo>
                <a:lnTo>
                  <a:pt x="902207" y="316992"/>
                </a:lnTo>
                <a:lnTo>
                  <a:pt x="902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67888" y="2328164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27703" y="2284476"/>
            <a:ext cx="902335" cy="317500"/>
          </a:xfrm>
          <a:custGeom>
            <a:avLst/>
            <a:gdLst/>
            <a:ahLst/>
            <a:cxnLst/>
            <a:rect l="l" t="t" r="r" b="b"/>
            <a:pathLst>
              <a:path w="902335" h="317500">
                <a:moveTo>
                  <a:pt x="902208" y="0"/>
                </a:moveTo>
                <a:lnTo>
                  <a:pt x="0" y="0"/>
                </a:lnTo>
                <a:lnTo>
                  <a:pt x="0" y="316992"/>
                </a:lnTo>
                <a:lnTo>
                  <a:pt x="902208" y="316992"/>
                </a:lnTo>
                <a:lnTo>
                  <a:pt x="902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82288" y="2328164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42103" y="2284476"/>
            <a:ext cx="902335" cy="317500"/>
          </a:xfrm>
          <a:custGeom>
            <a:avLst/>
            <a:gdLst/>
            <a:ahLst/>
            <a:cxnLst/>
            <a:rect l="l" t="t" r="r" b="b"/>
            <a:pathLst>
              <a:path w="902335" h="317500">
                <a:moveTo>
                  <a:pt x="902208" y="0"/>
                </a:moveTo>
                <a:lnTo>
                  <a:pt x="0" y="0"/>
                </a:lnTo>
                <a:lnTo>
                  <a:pt x="0" y="316992"/>
                </a:lnTo>
                <a:lnTo>
                  <a:pt x="902208" y="316992"/>
                </a:lnTo>
                <a:lnTo>
                  <a:pt x="9022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93640" y="2328164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56503" y="2284476"/>
            <a:ext cx="905510" cy="317500"/>
          </a:xfrm>
          <a:custGeom>
            <a:avLst/>
            <a:gdLst/>
            <a:ahLst/>
            <a:cxnLst/>
            <a:rect l="l" t="t" r="r" b="b"/>
            <a:pathLst>
              <a:path w="905510" h="317500">
                <a:moveTo>
                  <a:pt x="905255" y="0"/>
                </a:moveTo>
                <a:lnTo>
                  <a:pt x="0" y="0"/>
                </a:lnTo>
                <a:lnTo>
                  <a:pt x="0" y="316992"/>
                </a:lnTo>
                <a:lnTo>
                  <a:pt x="905255" y="316992"/>
                </a:lnTo>
                <a:lnTo>
                  <a:pt x="9052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15659" y="2328164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49808" y="2272283"/>
            <a:ext cx="5718175" cy="658495"/>
            <a:chOff x="749808" y="2272283"/>
            <a:chExt cx="5718175" cy="658495"/>
          </a:xfrm>
        </p:grpSpPr>
        <p:sp>
          <p:nvSpPr>
            <p:cNvPr id="38" name="object 38"/>
            <p:cNvSpPr/>
            <p:nvPr/>
          </p:nvSpPr>
          <p:spPr>
            <a:xfrm>
              <a:off x="749808" y="2272283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304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048" y="1219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2856" y="2272283"/>
              <a:ext cx="829310" cy="12700"/>
            </a:xfrm>
            <a:custGeom>
              <a:avLst/>
              <a:gdLst/>
              <a:ahLst/>
              <a:cxnLst/>
              <a:rect l="l" t="t" r="r" b="b"/>
              <a:pathLst>
                <a:path w="829310" h="12700">
                  <a:moveTo>
                    <a:pt x="82905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29056" y="12192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1911" y="2272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1" y="12192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81911" y="2272283"/>
              <a:ext cx="304800" cy="12700"/>
            </a:xfrm>
            <a:custGeom>
              <a:avLst/>
              <a:gdLst/>
              <a:ahLst/>
              <a:cxnLst/>
              <a:rect l="l" t="t" r="r" b="b"/>
              <a:pathLst>
                <a:path w="304800" h="12700">
                  <a:moveTo>
                    <a:pt x="30480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04800" y="121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808" y="2272283"/>
              <a:ext cx="5718175" cy="329565"/>
            </a:xfrm>
            <a:custGeom>
              <a:avLst/>
              <a:gdLst/>
              <a:ahLst/>
              <a:cxnLst/>
              <a:rect l="l" t="t" r="r" b="b"/>
              <a:pathLst>
                <a:path w="5718175" h="329564">
                  <a:moveTo>
                    <a:pt x="3048" y="12192"/>
                  </a:moveTo>
                  <a:lnTo>
                    <a:pt x="0" y="12192"/>
                  </a:lnTo>
                  <a:lnTo>
                    <a:pt x="0" y="329184"/>
                  </a:lnTo>
                  <a:lnTo>
                    <a:pt x="3048" y="329184"/>
                  </a:lnTo>
                  <a:lnTo>
                    <a:pt x="3048" y="12192"/>
                  </a:lnTo>
                  <a:close/>
                </a:path>
                <a:path w="5718175" h="329564">
                  <a:moveTo>
                    <a:pt x="844296" y="12192"/>
                  </a:moveTo>
                  <a:lnTo>
                    <a:pt x="832104" y="12192"/>
                  </a:lnTo>
                  <a:lnTo>
                    <a:pt x="832104" y="329184"/>
                  </a:lnTo>
                  <a:lnTo>
                    <a:pt x="844296" y="329184"/>
                  </a:lnTo>
                  <a:lnTo>
                    <a:pt x="844296" y="12192"/>
                  </a:lnTo>
                  <a:close/>
                </a:path>
                <a:path w="5718175" h="329564">
                  <a:moveTo>
                    <a:pt x="1149083" y="0"/>
                  </a:moveTo>
                  <a:lnTo>
                    <a:pt x="1136904" y="0"/>
                  </a:lnTo>
                  <a:lnTo>
                    <a:pt x="1136904" y="12192"/>
                  </a:lnTo>
                  <a:lnTo>
                    <a:pt x="1136904" y="329184"/>
                  </a:lnTo>
                  <a:lnTo>
                    <a:pt x="1149083" y="329184"/>
                  </a:lnTo>
                  <a:lnTo>
                    <a:pt x="1149083" y="12192"/>
                  </a:lnTo>
                  <a:lnTo>
                    <a:pt x="1149083" y="0"/>
                  </a:lnTo>
                  <a:close/>
                </a:path>
                <a:path w="5718175" h="329564">
                  <a:moveTo>
                    <a:pt x="2063483" y="0"/>
                  </a:moveTo>
                  <a:lnTo>
                    <a:pt x="2051316" y="0"/>
                  </a:lnTo>
                  <a:lnTo>
                    <a:pt x="1149096" y="0"/>
                  </a:lnTo>
                  <a:lnTo>
                    <a:pt x="1149096" y="12192"/>
                  </a:lnTo>
                  <a:lnTo>
                    <a:pt x="2051304" y="12192"/>
                  </a:lnTo>
                  <a:lnTo>
                    <a:pt x="2051304" y="329184"/>
                  </a:lnTo>
                  <a:lnTo>
                    <a:pt x="2063483" y="329184"/>
                  </a:lnTo>
                  <a:lnTo>
                    <a:pt x="2063483" y="12192"/>
                  </a:lnTo>
                  <a:lnTo>
                    <a:pt x="2063483" y="0"/>
                  </a:lnTo>
                  <a:close/>
                </a:path>
                <a:path w="5718175" h="329564">
                  <a:moveTo>
                    <a:pt x="2977883" y="0"/>
                  </a:moveTo>
                  <a:lnTo>
                    <a:pt x="2965716" y="0"/>
                  </a:lnTo>
                  <a:lnTo>
                    <a:pt x="2063496" y="0"/>
                  </a:lnTo>
                  <a:lnTo>
                    <a:pt x="2063496" y="12192"/>
                  </a:lnTo>
                  <a:lnTo>
                    <a:pt x="2965704" y="12192"/>
                  </a:lnTo>
                  <a:lnTo>
                    <a:pt x="2965704" y="329184"/>
                  </a:lnTo>
                  <a:lnTo>
                    <a:pt x="2977883" y="329184"/>
                  </a:lnTo>
                  <a:lnTo>
                    <a:pt x="2977883" y="12192"/>
                  </a:lnTo>
                  <a:lnTo>
                    <a:pt x="2977883" y="0"/>
                  </a:lnTo>
                  <a:close/>
                </a:path>
                <a:path w="5718175" h="329564">
                  <a:moveTo>
                    <a:pt x="3892283" y="0"/>
                  </a:moveTo>
                  <a:lnTo>
                    <a:pt x="3880116" y="0"/>
                  </a:lnTo>
                  <a:lnTo>
                    <a:pt x="2977896" y="0"/>
                  </a:lnTo>
                  <a:lnTo>
                    <a:pt x="2977896" y="12192"/>
                  </a:lnTo>
                  <a:lnTo>
                    <a:pt x="3880104" y="12192"/>
                  </a:lnTo>
                  <a:lnTo>
                    <a:pt x="3880104" y="329184"/>
                  </a:lnTo>
                  <a:lnTo>
                    <a:pt x="3892283" y="329184"/>
                  </a:lnTo>
                  <a:lnTo>
                    <a:pt x="3892283" y="12192"/>
                  </a:lnTo>
                  <a:lnTo>
                    <a:pt x="3892283" y="0"/>
                  </a:lnTo>
                  <a:close/>
                </a:path>
                <a:path w="5718175" h="329564">
                  <a:moveTo>
                    <a:pt x="4806683" y="0"/>
                  </a:moveTo>
                  <a:lnTo>
                    <a:pt x="4794516" y="0"/>
                  </a:lnTo>
                  <a:lnTo>
                    <a:pt x="3892296" y="0"/>
                  </a:lnTo>
                  <a:lnTo>
                    <a:pt x="3892296" y="12192"/>
                  </a:lnTo>
                  <a:lnTo>
                    <a:pt x="4794504" y="12192"/>
                  </a:lnTo>
                  <a:lnTo>
                    <a:pt x="4794504" y="329184"/>
                  </a:lnTo>
                  <a:lnTo>
                    <a:pt x="4806683" y="329184"/>
                  </a:lnTo>
                  <a:lnTo>
                    <a:pt x="4806683" y="12192"/>
                  </a:lnTo>
                  <a:lnTo>
                    <a:pt x="4806683" y="0"/>
                  </a:lnTo>
                  <a:close/>
                </a:path>
                <a:path w="5718175" h="329564">
                  <a:moveTo>
                    <a:pt x="5711939" y="0"/>
                  </a:moveTo>
                  <a:lnTo>
                    <a:pt x="4806696" y="0"/>
                  </a:lnTo>
                  <a:lnTo>
                    <a:pt x="4806696" y="12192"/>
                  </a:lnTo>
                  <a:lnTo>
                    <a:pt x="5711939" y="12192"/>
                  </a:lnTo>
                  <a:lnTo>
                    <a:pt x="5711939" y="0"/>
                  </a:lnTo>
                  <a:close/>
                </a:path>
                <a:path w="5718175" h="329564">
                  <a:moveTo>
                    <a:pt x="5718060" y="0"/>
                  </a:moveTo>
                  <a:lnTo>
                    <a:pt x="5711952" y="0"/>
                  </a:lnTo>
                  <a:lnTo>
                    <a:pt x="5711952" y="12192"/>
                  </a:lnTo>
                  <a:lnTo>
                    <a:pt x="5711952" y="329184"/>
                  </a:lnTo>
                  <a:lnTo>
                    <a:pt x="5718060" y="329184"/>
                  </a:lnTo>
                  <a:lnTo>
                    <a:pt x="5718060" y="12192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2856" y="2609087"/>
              <a:ext cx="1134110" cy="321945"/>
            </a:xfrm>
            <a:custGeom>
              <a:avLst/>
              <a:gdLst/>
              <a:ahLst/>
              <a:cxnLst/>
              <a:rect l="l" t="t" r="r" b="b"/>
              <a:pathLst>
                <a:path w="1134110" h="321944">
                  <a:moveTo>
                    <a:pt x="829056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829056" y="321564"/>
                  </a:lnTo>
                  <a:lnTo>
                    <a:pt x="829056" y="0"/>
                  </a:lnTo>
                  <a:close/>
                </a:path>
                <a:path w="1134110" h="321944">
                  <a:moveTo>
                    <a:pt x="1133856" y="0"/>
                  </a:moveTo>
                  <a:lnTo>
                    <a:pt x="841248" y="0"/>
                  </a:lnTo>
                  <a:lnTo>
                    <a:pt x="841248" y="321564"/>
                  </a:lnTo>
                  <a:lnTo>
                    <a:pt x="1133856" y="321564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14832" y="2658871"/>
            <a:ext cx="982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3444" algn="l"/>
              </a:tabLst>
            </a:pPr>
            <a:r>
              <a:rPr sz="1200" spc="-10" dirty="0">
                <a:latin typeface="Times New Roman"/>
                <a:cs typeface="Times New Roman"/>
              </a:rPr>
              <a:t>Occasional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98904" y="2609088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4">
                <a:moveTo>
                  <a:pt x="902207" y="0"/>
                </a:moveTo>
                <a:lnTo>
                  <a:pt x="0" y="0"/>
                </a:lnTo>
                <a:lnTo>
                  <a:pt x="0" y="321564"/>
                </a:lnTo>
                <a:lnTo>
                  <a:pt x="902207" y="321564"/>
                </a:lnTo>
                <a:lnTo>
                  <a:pt x="902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50439" y="2655823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4A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13304" y="2609088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4">
                <a:moveTo>
                  <a:pt x="902207" y="0"/>
                </a:moveTo>
                <a:lnTo>
                  <a:pt x="0" y="0"/>
                </a:lnTo>
                <a:lnTo>
                  <a:pt x="0" y="321564"/>
                </a:lnTo>
                <a:lnTo>
                  <a:pt x="902207" y="321564"/>
                </a:lnTo>
                <a:lnTo>
                  <a:pt x="902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67888" y="2655823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4B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27703" y="2609088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4">
                <a:moveTo>
                  <a:pt x="902208" y="0"/>
                </a:moveTo>
                <a:lnTo>
                  <a:pt x="0" y="0"/>
                </a:lnTo>
                <a:lnTo>
                  <a:pt x="0" y="321564"/>
                </a:lnTo>
                <a:lnTo>
                  <a:pt x="902208" y="321564"/>
                </a:lnTo>
                <a:lnTo>
                  <a:pt x="9022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082288" y="2655823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4C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42103" y="2609088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4">
                <a:moveTo>
                  <a:pt x="902208" y="0"/>
                </a:moveTo>
                <a:lnTo>
                  <a:pt x="0" y="0"/>
                </a:lnTo>
                <a:lnTo>
                  <a:pt x="0" y="321564"/>
                </a:lnTo>
                <a:lnTo>
                  <a:pt x="902208" y="321564"/>
                </a:lnTo>
                <a:lnTo>
                  <a:pt x="9022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93640" y="2655823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4D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56503" y="2609088"/>
            <a:ext cx="905510" cy="321945"/>
          </a:xfrm>
          <a:custGeom>
            <a:avLst/>
            <a:gdLst/>
            <a:ahLst/>
            <a:cxnLst/>
            <a:rect l="l" t="t" r="r" b="b"/>
            <a:pathLst>
              <a:path w="905510" h="321944">
                <a:moveTo>
                  <a:pt x="905255" y="0"/>
                </a:moveTo>
                <a:lnTo>
                  <a:pt x="0" y="0"/>
                </a:lnTo>
                <a:lnTo>
                  <a:pt x="0" y="321564"/>
                </a:lnTo>
                <a:lnTo>
                  <a:pt x="905255" y="321564"/>
                </a:lnTo>
                <a:lnTo>
                  <a:pt x="9052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15659" y="2655823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4E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49808" y="2601467"/>
            <a:ext cx="5718175" cy="658495"/>
            <a:chOff x="749808" y="2601467"/>
            <a:chExt cx="5718175" cy="658495"/>
          </a:xfrm>
        </p:grpSpPr>
        <p:sp>
          <p:nvSpPr>
            <p:cNvPr id="56" name="object 56"/>
            <p:cNvSpPr/>
            <p:nvPr/>
          </p:nvSpPr>
          <p:spPr>
            <a:xfrm>
              <a:off x="749808" y="2601467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304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48" y="76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2856" y="2601467"/>
              <a:ext cx="829310" cy="7620"/>
            </a:xfrm>
            <a:custGeom>
              <a:avLst/>
              <a:gdLst/>
              <a:ahLst/>
              <a:cxnLst/>
              <a:rect l="l" t="t" r="r" b="b"/>
              <a:pathLst>
                <a:path w="829310" h="7619">
                  <a:moveTo>
                    <a:pt x="8290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9056" y="762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81911" y="260146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91" y="762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94104" y="2601467"/>
              <a:ext cx="292735" cy="7620"/>
            </a:xfrm>
            <a:custGeom>
              <a:avLst/>
              <a:gdLst/>
              <a:ahLst/>
              <a:cxnLst/>
              <a:rect l="l" t="t" r="r" b="b"/>
              <a:pathLst>
                <a:path w="292735" h="7619">
                  <a:moveTo>
                    <a:pt x="29260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92608" y="7620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86711" y="260146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98904" y="2601467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01112" y="260146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13303" y="2601467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15512" y="260146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27703" y="2601467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29911" y="260146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42104" y="2601467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44311" y="260146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56504" y="2601467"/>
              <a:ext cx="905510" cy="7620"/>
            </a:xfrm>
            <a:custGeom>
              <a:avLst/>
              <a:gdLst/>
              <a:ahLst/>
              <a:cxnLst/>
              <a:rect l="l" t="t" r="r" b="b"/>
              <a:pathLst>
                <a:path w="905510" h="7619">
                  <a:moveTo>
                    <a:pt x="90525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5255" y="7620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9808" y="2601467"/>
              <a:ext cx="5718175" cy="329565"/>
            </a:xfrm>
            <a:custGeom>
              <a:avLst/>
              <a:gdLst/>
              <a:ahLst/>
              <a:cxnLst/>
              <a:rect l="l" t="t" r="r" b="b"/>
              <a:pathLst>
                <a:path w="5718175" h="329564">
                  <a:moveTo>
                    <a:pt x="3048" y="7620"/>
                  </a:moveTo>
                  <a:lnTo>
                    <a:pt x="0" y="7620"/>
                  </a:lnTo>
                  <a:lnTo>
                    <a:pt x="0" y="329184"/>
                  </a:lnTo>
                  <a:lnTo>
                    <a:pt x="3048" y="329184"/>
                  </a:lnTo>
                  <a:lnTo>
                    <a:pt x="3048" y="7620"/>
                  </a:lnTo>
                  <a:close/>
                </a:path>
                <a:path w="5718175" h="329564">
                  <a:moveTo>
                    <a:pt x="844296" y="7620"/>
                  </a:moveTo>
                  <a:lnTo>
                    <a:pt x="832104" y="7620"/>
                  </a:lnTo>
                  <a:lnTo>
                    <a:pt x="832104" y="329184"/>
                  </a:lnTo>
                  <a:lnTo>
                    <a:pt x="844296" y="329184"/>
                  </a:lnTo>
                  <a:lnTo>
                    <a:pt x="844296" y="7620"/>
                  </a:lnTo>
                  <a:close/>
                </a:path>
                <a:path w="5718175" h="329564">
                  <a:moveTo>
                    <a:pt x="1149083" y="7620"/>
                  </a:moveTo>
                  <a:lnTo>
                    <a:pt x="1136904" y="7620"/>
                  </a:lnTo>
                  <a:lnTo>
                    <a:pt x="1136904" y="329184"/>
                  </a:lnTo>
                  <a:lnTo>
                    <a:pt x="1149083" y="329184"/>
                  </a:lnTo>
                  <a:lnTo>
                    <a:pt x="1149083" y="7620"/>
                  </a:lnTo>
                  <a:close/>
                </a:path>
                <a:path w="5718175" h="329564">
                  <a:moveTo>
                    <a:pt x="2063483" y="7620"/>
                  </a:moveTo>
                  <a:lnTo>
                    <a:pt x="2051304" y="7620"/>
                  </a:lnTo>
                  <a:lnTo>
                    <a:pt x="2051304" y="329184"/>
                  </a:lnTo>
                  <a:lnTo>
                    <a:pt x="2063483" y="329184"/>
                  </a:lnTo>
                  <a:lnTo>
                    <a:pt x="2063483" y="7620"/>
                  </a:lnTo>
                  <a:close/>
                </a:path>
                <a:path w="5718175" h="329564">
                  <a:moveTo>
                    <a:pt x="2977883" y="7620"/>
                  </a:moveTo>
                  <a:lnTo>
                    <a:pt x="2965704" y="7620"/>
                  </a:lnTo>
                  <a:lnTo>
                    <a:pt x="2965704" y="329184"/>
                  </a:lnTo>
                  <a:lnTo>
                    <a:pt x="2977883" y="329184"/>
                  </a:lnTo>
                  <a:lnTo>
                    <a:pt x="2977883" y="7620"/>
                  </a:lnTo>
                  <a:close/>
                </a:path>
                <a:path w="5718175" h="329564">
                  <a:moveTo>
                    <a:pt x="3892283" y="7620"/>
                  </a:moveTo>
                  <a:lnTo>
                    <a:pt x="3880104" y="7620"/>
                  </a:lnTo>
                  <a:lnTo>
                    <a:pt x="3880104" y="329184"/>
                  </a:lnTo>
                  <a:lnTo>
                    <a:pt x="3892283" y="329184"/>
                  </a:lnTo>
                  <a:lnTo>
                    <a:pt x="3892283" y="7620"/>
                  </a:lnTo>
                  <a:close/>
                </a:path>
                <a:path w="5718175" h="329564">
                  <a:moveTo>
                    <a:pt x="4806683" y="7620"/>
                  </a:moveTo>
                  <a:lnTo>
                    <a:pt x="4794504" y="7620"/>
                  </a:lnTo>
                  <a:lnTo>
                    <a:pt x="4794504" y="329184"/>
                  </a:lnTo>
                  <a:lnTo>
                    <a:pt x="4806683" y="329184"/>
                  </a:lnTo>
                  <a:lnTo>
                    <a:pt x="4806683" y="7620"/>
                  </a:lnTo>
                  <a:close/>
                </a:path>
                <a:path w="5718175" h="329564">
                  <a:moveTo>
                    <a:pt x="5718060" y="0"/>
                  </a:moveTo>
                  <a:lnTo>
                    <a:pt x="5711952" y="0"/>
                  </a:lnTo>
                  <a:lnTo>
                    <a:pt x="5711952" y="7620"/>
                  </a:lnTo>
                  <a:lnTo>
                    <a:pt x="5711952" y="329184"/>
                  </a:lnTo>
                  <a:lnTo>
                    <a:pt x="5718060" y="329184"/>
                  </a:lnTo>
                  <a:lnTo>
                    <a:pt x="5718060" y="7620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2856" y="2938271"/>
              <a:ext cx="829310" cy="321945"/>
            </a:xfrm>
            <a:custGeom>
              <a:avLst/>
              <a:gdLst/>
              <a:ahLst/>
              <a:cxnLst/>
              <a:rect l="l" t="t" r="r" b="b"/>
              <a:pathLst>
                <a:path w="829310" h="321945">
                  <a:moveTo>
                    <a:pt x="829056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829056" y="321564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15416" y="2989580"/>
            <a:ext cx="498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Remote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94103" y="2938272"/>
            <a:ext cx="292735" cy="321945"/>
          </a:xfrm>
          <a:custGeom>
            <a:avLst/>
            <a:gdLst/>
            <a:ahLst/>
            <a:cxnLst/>
            <a:rect l="l" t="t" r="r" b="b"/>
            <a:pathLst>
              <a:path w="292735" h="321945">
                <a:moveTo>
                  <a:pt x="292608" y="0"/>
                </a:moveTo>
                <a:lnTo>
                  <a:pt x="0" y="0"/>
                </a:lnTo>
                <a:lnTo>
                  <a:pt x="0" y="321564"/>
                </a:lnTo>
                <a:lnTo>
                  <a:pt x="292608" y="321564"/>
                </a:lnTo>
                <a:lnTo>
                  <a:pt x="292608" y="0"/>
                </a:lnTo>
                <a:close/>
              </a:path>
            </a:pathLst>
          </a:custGeom>
          <a:solidFill>
            <a:srgbClr val="FFC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95704" y="298958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898904" y="2938272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5">
                <a:moveTo>
                  <a:pt x="902207" y="0"/>
                </a:moveTo>
                <a:lnTo>
                  <a:pt x="0" y="0"/>
                </a:lnTo>
                <a:lnTo>
                  <a:pt x="0" y="321564"/>
                </a:lnTo>
                <a:lnTo>
                  <a:pt x="902207" y="321564"/>
                </a:lnTo>
                <a:lnTo>
                  <a:pt x="9022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250439" y="2986531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3A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813304" y="2938272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5">
                <a:moveTo>
                  <a:pt x="902207" y="0"/>
                </a:moveTo>
                <a:lnTo>
                  <a:pt x="0" y="0"/>
                </a:lnTo>
                <a:lnTo>
                  <a:pt x="0" y="321564"/>
                </a:lnTo>
                <a:lnTo>
                  <a:pt x="902207" y="321564"/>
                </a:lnTo>
                <a:lnTo>
                  <a:pt x="9022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167888" y="2986531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3B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727703" y="2938272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5">
                <a:moveTo>
                  <a:pt x="902208" y="0"/>
                </a:moveTo>
                <a:lnTo>
                  <a:pt x="0" y="0"/>
                </a:lnTo>
                <a:lnTo>
                  <a:pt x="0" y="321564"/>
                </a:lnTo>
                <a:lnTo>
                  <a:pt x="902208" y="321564"/>
                </a:lnTo>
                <a:lnTo>
                  <a:pt x="9022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082288" y="2986531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3C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642103" y="2938272"/>
            <a:ext cx="902335" cy="321945"/>
          </a:xfrm>
          <a:custGeom>
            <a:avLst/>
            <a:gdLst/>
            <a:ahLst/>
            <a:cxnLst/>
            <a:rect l="l" t="t" r="r" b="b"/>
            <a:pathLst>
              <a:path w="902335" h="321945">
                <a:moveTo>
                  <a:pt x="902208" y="0"/>
                </a:moveTo>
                <a:lnTo>
                  <a:pt x="0" y="0"/>
                </a:lnTo>
                <a:lnTo>
                  <a:pt x="0" y="321564"/>
                </a:lnTo>
                <a:lnTo>
                  <a:pt x="902208" y="321564"/>
                </a:lnTo>
                <a:lnTo>
                  <a:pt x="9022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993640" y="2986531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3D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56503" y="2938272"/>
            <a:ext cx="905510" cy="321945"/>
          </a:xfrm>
          <a:custGeom>
            <a:avLst/>
            <a:gdLst/>
            <a:ahLst/>
            <a:cxnLst/>
            <a:rect l="l" t="t" r="r" b="b"/>
            <a:pathLst>
              <a:path w="905510" h="321945">
                <a:moveTo>
                  <a:pt x="905255" y="0"/>
                </a:moveTo>
                <a:lnTo>
                  <a:pt x="0" y="0"/>
                </a:lnTo>
                <a:lnTo>
                  <a:pt x="0" y="321564"/>
                </a:lnTo>
                <a:lnTo>
                  <a:pt x="905255" y="321564"/>
                </a:lnTo>
                <a:lnTo>
                  <a:pt x="90525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15659" y="2986531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3E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49808" y="2930651"/>
            <a:ext cx="5718175" cy="660400"/>
            <a:chOff x="749808" y="2930651"/>
            <a:chExt cx="5718175" cy="660400"/>
          </a:xfrm>
        </p:grpSpPr>
        <p:sp>
          <p:nvSpPr>
            <p:cNvPr id="86" name="object 86"/>
            <p:cNvSpPr/>
            <p:nvPr/>
          </p:nvSpPr>
          <p:spPr>
            <a:xfrm>
              <a:off x="749808" y="293065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304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48" y="76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52856" y="2930651"/>
              <a:ext cx="829310" cy="7620"/>
            </a:xfrm>
            <a:custGeom>
              <a:avLst/>
              <a:gdLst/>
              <a:ahLst/>
              <a:cxnLst/>
              <a:rect l="l" t="t" r="r" b="b"/>
              <a:pathLst>
                <a:path w="829310" h="7619">
                  <a:moveTo>
                    <a:pt x="8290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9056" y="762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81911" y="293065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91" y="762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94104" y="2930651"/>
              <a:ext cx="292735" cy="7620"/>
            </a:xfrm>
            <a:custGeom>
              <a:avLst/>
              <a:gdLst/>
              <a:ahLst/>
              <a:cxnLst/>
              <a:rect l="l" t="t" r="r" b="b"/>
              <a:pathLst>
                <a:path w="292735" h="7619">
                  <a:moveTo>
                    <a:pt x="29260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92608" y="7620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86711" y="293065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8904" y="2930651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01112" y="293065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13303" y="2930651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15512" y="293065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27703" y="2930651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29911" y="293065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42104" y="2930651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19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44311" y="293065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56504" y="2930651"/>
              <a:ext cx="905510" cy="7620"/>
            </a:xfrm>
            <a:custGeom>
              <a:avLst/>
              <a:gdLst/>
              <a:ahLst/>
              <a:cxnLst/>
              <a:rect l="l" t="t" r="r" b="b"/>
              <a:pathLst>
                <a:path w="905510" h="7619">
                  <a:moveTo>
                    <a:pt x="90525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5255" y="7620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49808" y="2930651"/>
              <a:ext cx="5718175" cy="329565"/>
            </a:xfrm>
            <a:custGeom>
              <a:avLst/>
              <a:gdLst/>
              <a:ahLst/>
              <a:cxnLst/>
              <a:rect l="l" t="t" r="r" b="b"/>
              <a:pathLst>
                <a:path w="5718175" h="329564">
                  <a:moveTo>
                    <a:pt x="3048" y="7620"/>
                  </a:moveTo>
                  <a:lnTo>
                    <a:pt x="0" y="7620"/>
                  </a:lnTo>
                  <a:lnTo>
                    <a:pt x="0" y="329184"/>
                  </a:lnTo>
                  <a:lnTo>
                    <a:pt x="3048" y="329184"/>
                  </a:lnTo>
                  <a:lnTo>
                    <a:pt x="3048" y="7620"/>
                  </a:lnTo>
                  <a:close/>
                </a:path>
                <a:path w="5718175" h="329564">
                  <a:moveTo>
                    <a:pt x="844296" y="7620"/>
                  </a:moveTo>
                  <a:lnTo>
                    <a:pt x="832104" y="7620"/>
                  </a:lnTo>
                  <a:lnTo>
                    <a:pt x="832104" y="329184"/>
                  </a:lnTo>
                  <a:lnTo>
                    <a:pt x="844296" y="329184"/>
                  </a:lnTo>
                  <a:lnTo>
                    <a:pt x="844296" y="7620"/>
                  </a:lnTo>
                  <a:close/>
                </a:path>
                <a:path w="5718175" h="329564">
                  <a:moveTo>
                    <a:pt x="1149083" y="7620"/>
                  </a:moveTo>
                  <a:lnTo>
                    <a:pt x="1136904" y="7620"/>
                  </a:lnTo>
                  <a:lnTo>
                    <a:pt x="1136904" y="329184"/>
                  </a:lnTo>
                  <a:lnTo>
                    <a:pt x="1149083" y="329184"/>
                  </a:lnTo>
                  <a:lnTo>
                    <a:pt x="1149083" y="7620"/>
                  </a:lnTo>
                  <a:close/>
                </a:path>
                <a:path w="5718175" h="329564">
                  <a:moveTo>
                    <a:pt x="2063483" y="7620"/>
                  </a:moveTo>
                  <a:lnTo>
                    <a:pt x="2051304" y="7620"/>
                  </a:lnTo>
                  <a:lnTo>
                    <a:pt x="2051304" y="329184"/>
                  </a:lnTo>
                  <a:lnTo>
                    <a:pt x="2063483" y="329184"/>
                  </a:lnTo>
                  <a:lnTo>
                    <a:pt x="2063483" y="7620"/>
                  </a:lnTo>
                  <a:close/>
                </a:path>
                <a:path w="5718175" h="329564">
                  <a:moveTo>
                    <a:pt x="2977883" y="7620"/>
                  </a:moveTo>
                  <a:lnTo>
                    <a:pt x="2965704" y="7620"/>
                  </a:lnTo>
                  <a:lnTo>
                    <a:pt x="2965704" y="329184"/>
                  </a:lnTo>
                  <a:lnTo>
                    <a:pt x="2977883" y="329184"/>
                  </a:lnTo>
                  <a:lnTo>
                    <a:pt x="2977883" y="7620"/>
                  </a:lnTo>
                  <a:close/>
                </a:path>
                <a:path w="5718175" h="329564">
                  <a:moveTo>
                    <a:pt x="3892283" y="7620"/>
                  </a:moveTo>
                  <a:lnTo>
                    <a:pt x="3880104" y="7620"/>
                  </a:lnTo>
                  <a:lnTo>
                    <a:pt x="3880104" y="329184"/>
                  </a:lnTo>
                  <a:lnTo>
                    <a:pt x="3892283" y="329184"/>
                  </a:lnTo>
                  <a:lnTo>
                    <a:pt x="3892283" y="7620"/>
                  </a:lnTo>
                  <a:close/>
                </a:path>
                <a:path w="5718175" h="329564">
                  <a:moveTo>
                    <a:pt x="4806683" y="7620"/>
                  </a:moveTo>
                  <a:lnTo>
                    <a:pt x="4794504" y="7620"/>
                  </a:lnTo>
                  <a:lnTo>
                    <a:pt x="4794504" y="329184"/>
                  </a:lnTo>
                  <a:lnTo>
                    <a:pt x="4806683" y="329184"/>
                  </a:lnTo>
                  <a:lnTo>
                    <a:pt x="4806683" y="7620"/>
                  </a:lnTo>
                  <a:close/>
                </a:path>
                <a:path w="5718175" h="329564">
                  <a:moveTo>
                    <a:pt x="5718060" y="0"/>
                  </a:moveTo>
                  <a:lnTo>
                    <a:pt x="5711952" y="0"/>
                  </a:lnTo>
                  <a:lnTo>
                    <a:pt x="5711952" y="7620"/>
                  </a:lnTo>
                  <a:lnTo>
                    <a:pt x="5711952" y="329184"/>
                  </a:lnTo>
                  <a:lnTo>
                    <a:pt x="5718060" y="329184"/>
                  </a:lnTo>
                  <a:lnTo>
                    <a:pt x="5718060" y="7620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2856" y="3267455"/>
              <a:ext cx="1134110" cy="323215"/>
            </a:xfrm>
            <a:custGeom>
              <a:avLst/>
              <a:gdLst/>
              <a:ahLst/>
              <a:cxnLst/>
              <a:rect l="l" t="t" r="r" b="b"/>
              <a:pathLst>
                <a:path w="1134110" h="323214">
                  <a:moveTo>
                    <a:pt x="829056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829056" y="323088"/>
                  </a:lnTo>
                  <a:lnTo>
                    <a:pt x="829056" y="0"/>
                  </a:lnTo>
                  <a:close/>
                </a:path>
                <a:path w="1134110" h="323214">
                  <a:moveTo>
                    <a:pt x="1133856" y="0"/>
                  </a:moveTo>
                  <a:lnTo>
                    <a:pt x="841248" y="0"/>
                  </a:lnTo>
                  <a:lnTo>
                    <a:pt x="841248" y="323088"/>
                  </a:lnTo>
                  <a:lnTo>
                    <a:pt x="1133856" y="323088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98904" y="3267455"/>
              <a:ext cx="902335" cy="323215"/>
            </a:xfrm>
            <a:custGeom>
              <a:avLst/>
              <a:gdLst/>
              <a:ahLst/>
              <a:cxnLst/>
              <a:rect l="l" t="t" r="r" b="b"/>
              <a:pathLst>
                <a:path w="902335" h="323214">
                  <a:moveTo>
                    <a:pt x="902207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902207" y="323088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2250439" y="331419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813304" y="3267455"/>
            <a:ext cx="902335" cy="323215"/>
          </a:xfrm>
          <a:custGeom>
            <a:avLst/>
            <a:gdLst/>
            <a:ahLst/>
            <a:cxnLst/>
            <a:rect l="l" t="t" r="r" b="b"/>
            <a:pathLst>
              <a:path w="902335" h="323214">
                <a:moveTo>
                  <a:pt x="902207" y="0"/>
                </a:moveTo>
                <a:lnTo>
                  <a:pt x="0" y="0"/>
                </a:lnTo>
                <a:lnTo>
                  <a:pt x="0" y="323088"/>
                </a:lnTo>
                <a:lnTo>
                  <a:pt x="902207" y="323088"/>
                </a:lnTo>
                <a:lnTo>
                  <a:pt x="9022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167888" y="3314192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727703" y="3267455"/>
            <a:ext cx="902335" cy="323215"/>
          </a:xfrm>
          <a:custGeom>
            <a:avLst/>
            <a:gdLst/>
            <a:ahLst/>
            <a:cxnLst/>
            <a:rect l="l" t="t" r="r" b="b"/>
            <a:pathLst>
              <a:path w="902335" h="323214">
                <a:moveTo>
                  <a:pt x="902208" y="0"/>
                </a:moveTo>
                <a:lnTo>
                  <a:pt x="0" y="0"/>
                </a:lnTo>
                <a:lnTo>
                  <a:pt x="0" y="323088"/>
                </a:lnTo>
                <a:lnTo>
                  <a:pt x="902208" y="323088"/>
                </a:lnTo>
                <a:lnTo>
                  <a:pt x="9022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4082288" y="3314192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642103" y="3267455"/>
            <a:ext cx="902335" cy="323215"/>
          </a:xfrm>
          <a:custGeom>
            <a:avLst/>
            <a:gdLst/>
            <a:ahLst/>
            <a:cxnLst/>
            <a:rect l="l" t="t" r="r" b="b"/>
            <a:pathLst>
              <a:path w="902335" h="323214">
                <a:moveTo>
                  <a:pt x="902208" y="0"/>
                </a:moveTo>
                <a:lnTo>
                  <a:pt x="0" y="0"/>
                </a:lnTo>
                <a:lnTo>
                  <a:pt x="0" y="323088"/>
                </a:lnTo>
                <a:lnTo>
                  <a:pt x="902208" y="323088"/>
                </a:lnTo>
                <a:lnTo>
                  <a:pt x="90220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4993640" y="3314192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556503" y="3267455"/>
            <a:ext cx="905510" cy="323215"/>
          </a:xfrm>
          <a:custGeom>
            <a:avLst/>
            <a:gdLst/>
            <a:ahLst/>
            <a:cxnLst/>
            <a:rect l="l" t="t" r="r" b="b"/>
            <a:pathLst>
              <a:path w="905510" h="323214">
                <a:moveTo>
                  <a:pt x="905255" y="0"/>
                </a:moveTo>
                <a:lnTo>
                  <a:pt x="0" y="0"/>
                </a:lnTo>
                <a:lnTo>
                  <a:pt x="0" y="323088"/>
                </a:lnTo>
                <a:lnTo>
                  <a:pt x="905255" y="323088"/>
                </a:lnTo>
                <a:lnTo>
                  <a:pt x="90525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5915659" y="3314192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49808" y="3259835"/>
            <a:ext cx="5718175" cy="693420"/>
            <a:chOff x="749808" y="3259835"/>
            <a:chExt cx="5718175" cy="693420"/>
          </a:xfrm>
        </p:grpSpPr>
        <p:sp>
          <p:nvSpPr>
            <p:cNvPr id="113" name="object 113"/>
            <p:cNvSpPr/>
            <p:nvPr/>
          </p:nvSpPr>
          <p:spPr>
            <a:xfrm>
              <a:off x="749808" y="325983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304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48" y="76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52856" y="3259835"/>
              <a:ext cx="829310" cy="7620"/>
            </a:xfrm>
            <a:custGeom>
              <a:avLst/>
              <a:gdLst/>
              <a:ahLst/>
              <a:cxnLst/>
              <a:rect l="l" t="t" r="r" b="b"/>
              <a:pathLst>
                <a:path w="829310" h="7620">
                  <a:moveTo>
                    <a:pt x="8290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9056" y="762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81911" y="325983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91" y="762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94104" y="3259835"/>
              <a:ext cx="292735" cy="7620"/>
            </a:xfrm>
            <a:custGeom>
              <a:avLst/>
              <a:gdLst/>
              <a:ahLst/>
              <a:cxnLst/>
              <a:rect l="l" t="t" r="r" b="b"/>
              <a:pathLst>
                <a:path w="292735" h="7620">
                  <a:moveTo>
                    <a:pt x="29260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92608" y="7620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86711" y="325983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98904" y="3259835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01112" y="325983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13303" y="3259835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15512" y="325983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27703" y="3259835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29911" y="325983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42104" y="3259835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44311" y="325983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556504" y="3259835"/>
              <a:ext cx="905510" cy="7620"/>
            </a:xfrm>
            <a:custGeom>
              <a:avLst/>
              <a:gdLst/>
              <a:ahLst/>
              <a:cxnLst/>
              <a:rect l="l" t="t" r="r" b="b"/>
              <a:pathLst>
                <a:path w="905510" h="7620">
                  <a:moveTo>
                    <a:pt x="90525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5255" y="7620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9808" y="3259835"/>
              <a:ext cx="5718175" cy="330835"/>
            </a:xfrm>
            <a:custGeom>
              <a:avLst/>
              <a:gdLst/>
              <a:ahLst/>
              <a:cxnLst/>
              <a:rect l="l" t="t" r="r" b="b"/>
              <a:pathLst>
                <a:path w="5718175" h="330835">
                  <a:moveTo>
                    <a:pt x="3048" y="7645"/>
                  </a:moveTo>
                  <a:lnTo>
                    <a:pt x="0" y="7645"/>
                  </a:lnTo>
                  <a:lnTo>
                    <a:pt x="0" y="330708"/>
                  </a:lnTo>
                  <a:lnTo>
                    <a:pt x="3048" y="330708"/>
                  </a:lnTo>
                  <a:lnTo>
                    <a:pt x="3048" y="7645"/>
                  </a:lnTo>
                  <a:close/>
                </a:path>
                <a:path w="5718175" h="330835">
                  <a:moveTo>
                    <a:pt x="844296" y="7645"/>
                  </a:moveTo>
                  <a:lnTo>
                    <a:pt x="832104" y="7645"/>
                  </a:lnTo>
                  <a:lnTo>
                    <a:pt x="832104" y="330708"/>
                  </a:lnTo>
                  <a:lnTo>
                    <a:pt x="844296" y="330708"/>
                  </a:lnTo>
                  <a:lnTo>
                    <a:pt x="844296" y="7645"/>
                  </a:lnTo>
                  <a:close/>
                </a:path>
                <a:path w="5718175" h="330835">
                  <a:moveTo>
                    <a:pt x="1149083" y="7645"/>
                  </a:moveTo>
                  <a:lnTo>
                    <a:pt x="1136904" y="7645"/>
                  </a:lnTo>
                  <a:lnTo>
                    <a:pt x="1136904" y="330708"/>
                  </a:lnTo>
                  <a:lnTo>
                    <a:pt x="1149083" y="330708"/>
                  </a:lnTo>
                  <a:lnTo>
                    <a:pt x="1149083" y="7645"/>
                  </a:lnTo>
                  <a:close/>
                </a:path>
                <a:path w="5718175" h="330835">
                  <a:moveTo>
                    <a:pt x="2063483" y="7645"/>
                  </a:moveTo>
                  <a:lnTo>
                    <a:pt x="2051304" y="7645"/>
                  </a:lnTo>
                  <a:lnTo>
                    <a:pt x="2051304" y="330708"/>
                  </a:lnTo>
                  <a:lnTo>
                    <a:pt x="2063483" y="330708"/>
                  </a:lnTo>
                  <a:lnTo>
                    <a:pt x="2063483" y="7645"/>
                  </a:lnTo>
                  <a:close/>
                </a:path>
                <a:path w="5718175" h="330835">
                  <a:moveTo>
                    <a:pt x="2977883" y="7645"/>
                  </a:moveTo>
                  <a:lnTo>
                    <a:pt x="2965704" y="7645"/>
                  </a:lnTo>
                  <a:lnTo>
                    <a:pt x="2965704" y="330708"/>
                  </a:lnTo>
                  <a:lnTo>
                    <a:pt x="2977883" y="330708"/>
                  </a:lnTo>
                  <a:lnTo>
                    <a:pt x="2977883" y="7645"/>
                  </a:lnTo>
                  <a:close/>
                </a:path>
                <a:path w="5718175" h="330835">
                  <a:moveTo>
                    <a:pt x="3892283" y="7645"/>
                  </a:moveTo>
                  <a:lnTo>
                    <a:pt x="3880104" y="7645"/>
                  </a:lnTo>
                  <a:lnTo>
                    <a:pt x="3880104" y="330708"/>
                  </a:lnTo>
                  <a:lnTo>
                    <a:pt x="3892283" y="330708"/>
                  </a:lnTo>
                  <a:lnTo>
                    <a:pt x="3892283" y="7645"/>
                  </a:lnTo>
                  <a:close/>
                </a:path>
                <a:path w="5718175" h="330835">
                  <a:moveTo>
                    <a:pt x="4806683" y="7645"/>
                  </a:moveTo>
                  <a:lnTo>
                    <a:pt x="4794504" y="7645"/>
                  </a:lnTo>
                  <a:lnTo>
                    <a:pt x="4794504" y="330708"/>
                  </a:lnTo>
                  <a:lnTo>
                    <a:pt x="4806683" y="330708"/>
                  </a:lnTo>
                  <a:lnTo>
                    <a:pt x="4806683" y="7645"/>
                  </a:lnTo>
                  <a:close/>
                </a:path>
                <a:path w="5718175" h="330835">
                  <a:moveTo>
                    <a:pt x="5718060" y="7645"/>
                  </a:moveTo>
                  <a:lnTo>
                    <a:pt x="5711952" y="7645"/>
                  </a:lnTo>
                  <a:lnTo>
                    <a:pt x="5711952" y="330708"/>
                  </a:lnTo>
                  <a:lnTo>
                    <a:pt x="5718060" y="330708"/>
                  </a:lnTo>
                  <a:lnTo>
                    <a:pt x="5718060" y="7645"/>
                  </a:lnTo>
                  <a:close/>
                </a:path>
                <a:path w="5718175" h="330835">
                  <a:moveTo>
                    <a:pt x="5718060" y="0"/>
                  </a:moveTo>
                  <a:lnTo>
                    <a:pt x="5711952" y="0"/>
                  </a:lnTo>
                  <a:lnTo>
                    <a:pt x="5711952" y="7620"/>
                  </a:lnTo>
                  <a:lnTo>
                    <a:pt x="5718060" y="7620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52856" y="3598163"/>
              <a:ext cx="829310" cy="355600"/>
            </a:xfrm>
            <a:custGeom>
              <a:avLst/>
              <a:gdLst/>
              <a:ahLst/>
              <a:cxnLst/>
              <a:rect l="l" t="t" r="r" b="b"/>
              <a:pathLst>
                <a:path w="829310" h="355600">
                  <a:moveTo>
                    <a:pt x="829056" y="0"/>
                  </a:moveTo>
                  <a:lnTo>
                    <a:pt x="0" y="0"/>
                  </a:lnTo>
                  <a:lnTo>
                    <a:pt x="0" y="355091"/>
                  </a:lnTo>
                  <a:lnTo>
                    <a:pt x="829056" y="355091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801116" y="3241040"/>
            <a:ext cx="996315" cy="72199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906780" algn="l"/>
              </a:tabLst>
            </a:pPr>
            <a:r>
              <a:rPr sz="1200" spc="-10" dirty="0">
                <a:latin typeface="Times New Roman"/>
                <a:cs typeface="Times New Roman"/>
              </a:rPr>
              <a:t>Improbable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275590" indent="34925">
              <a:lnSpc>
                <a:spcPts val="1380"/>
              </a:lnSpc>
              <a:spcBef>
                <a:spcPts val="710"/>
              </a:spcBef>
            </a:pPr>
            <a:r>
              <a:rPr sz="1200" spc="-10" dirty="0">
                <a:latin typeface="Times New Roman"/>
                <a:cs typeface="Times New Roman"/>
              </a:rPr>
              <a:t>Extremely Improbable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594103" y="3598164"/>
            <a:ext cx="292735" cy="355600"/>
          </a:xfrm>
          <a:custGeom>
            <a:avLst/>
            <a:gdLst/>
            <a:ahLst/>
            <a:cxnLst/>
            <a:rect l="l" t="t" r="r" b="b"/>
            <a:pathLst>
              <a:path w="292735" h="355600">
                <a:moveTo>
                  <a:pt x="292608" y="0"/>
                </a:moveTo>
                <a:lnTo>
                  <a:pt x="0" y="0"/>
                </a:lnTo>
                <a:lnTo>
                  <a:pt x="0" y="355091"/>
                </a:lnTo>
                <a:lnTo>
                  <a:pt x="292608" y="355091"/>
                </a:lnTo>
                <a:lnTo>
                  <a:pt x="292608" y="0"/>
                </a:lnTo>
                <a:close/>
              </a:path>
            </a:pathLst>
          </a:custGeom>
          <a:solidFill>
            <a:srgbClr val="FFC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695704" y="3666235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898904" y="3598164"/>
            <a:ext cx="902335" cy="355600"/>
          </a:xfrm>
          <a:custGeom>
            <a:avLst/>
            <a:gdLst/>
            <a:ahLst/>
            <a:cxnLst/>
            <a:rect l="l" t="t" r="r" b="b"/>
            <a:pathLst>
              <a:path w="902335" h="355600">
                <a:moveTo>
                  <a:pt x="902207" y="0"/>
                </a:moveTo>
                <a:lnTo>
                  <a:pt x="0" y="0"/>
                </a:lnTo>
                <a:lnTo>
                  <a:pt x="0" y="355091"/>
                </a:lnTo>
                <a:lnTo>
                  <a:pt x="902207" y="355091"/>
                </a:lnTo>
                <a:lnTo>
                  <a:pt x="90220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2250439" y="3663188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813304" y="3598164"/>
            <a:ext cx="902335" cy="355600"/>
          </a:xfrm>
          <a:custGeom>
            <a:avLst/>
            <a:gdLst/>
            <a:ahLst/>
            <a:cxnLst/>
            <a:rect l="l" t="t" r="r" b="b"/>
            <a:pathLst>
              <a:path w="902335" h="355600">
                <a:moveTo>
                  <a:pt x="902207" y="0"/>
                </a:moveTo>
                <a:lnTo>
                  <a:pt x="0" y="0"/>
                </a:lnTo>
                <a:lnTo>
                  <a:pt x="0" y="355091"/>
                </a:lnTo>
                <a:lnTo>
                  <a:pt x="902207" y="355091"/>
                </a:lnTo>
                <a:lnTo>
                  <a:pt x="90220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3167888" y="3663188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727703" y="3598164"/>
            <a:ext cx="902335" cy="355600"/>
          </a:xfrm>
          <a:custGeom>
            <a:avLst/>
            <a:gdLst/>
            <a:ahLst/>
            <a:cxnLst/>
            <a:rect l="l" t="t" r="r" b="b"/>
            <a:pathLst>
              <a:path w="902335" h="355600">
                <a:moveTo>
                  <a:pt x="902208" y="0"/>
                </a:moveTo>
                <a:lnTo>
                  <a:pt x="0" y="0"/>
                </a:lnTo>
                <a:lnTo>
                  <a:pt x="0" y="355091"/>
                </a:lnTo>
                <a:lnTo>
                  <a:pt x="902208" y="355091"/>
                </a:lnTo>
                <a:lnTo>
                  <a:pt x="90220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082288" y="3663188"/>
            <a:ext cx="20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642103" y="3598164"/>
            <a:ext cx="902335" cy="355600"/>
          </a:xfrm>
          <a:custGeom>
            <a:avLst/>
            <a:gdLst/>
            <a:ahLst/>
            <a:cxnLst/>
            <a:rect l="l" t="t" r="r" b="b"/>
            <a:pathLst>
              <a:path w="902335" h="355600">
                <a:moveTo>
                  <a:pt x="902208" y="0"/>
                </a:moveTo>
                <a:lnTo>
                  <a:pt x="0" y="0"/>
                </a:lnTo>
                <a:lnTo>
                  <a:pt x="0" y="355091"/>
                </a:lnTo>
                <a:lnTo>
                  <a:pt x="902208" y="355091"/>
                </a:lnTo>
                <a:lnTo>
                  <a:pt x="90220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993640" y="3663188"/>
            <a:ext cx="21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556503" y="3598164"/>
            <a:ext cx="905510" cy="355600"/>
          </a:xfrm>
          <a:custGeom>
            <a:avLst/>
            <a:gdLst/>
            <a:ahLst/>
            <a:cxnLst/>
            <a:rect l="l" t="t" r="r" b="b"/>
            <a:pathLst>
              <a:path w="905510" h="355600">
                <a:moveTo>
                  <a:pt x="905255" y="0"/>
                </a:moveTo>
                <a:lnTo>
                  <a:pt x="0" y="0"/>
                </a:lnTo>
                <a:lnTo>
                  <a:pt x="0" y="355091"/>
                </a:lnTo>
                <a:lnTo>
                  <a:pt x="905255" y="355091"/>
                </a:lnTo>
                <a:lnTo>
                  <a:pt x="90525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5915659" y="366318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749808" y="3590544"/>
            <a:ext cx="5718175" cy="375285"/>
            <a:chOff x="749808" y="3590544"/>
            <a:chExt cx="5718175" cy="375285"/>
          </a:xfrm>
        </p:grpSpPr>
        <p:sp>
          <p:nvSpPr>
            <p:cNvPr id="143" name="object 143"/>
            <p:cNvSpPr/>
            <p:nvPr/>
          </p:nvSpPr>
          <p:spPr>
            <a:xfrm>
              <a:off x="749808" y="359054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304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48" y="76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2856" y="3590544"/>
              <a:ext cx="829310" cy="7620"/>
            </a:xfrm>
            <a:custGeom>
              <a:avLst/>
              <a:gdLst/>
              <a:ahLst/>
              <a:cxnLst/>
              <a:rect l="l" t="t" r="r" b="b"/>
              <a:pathLst>
                <a:path w="829310" h="7620">
                  <a:moveTo>
                    <a:pt x="8290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29056" y="762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81911" y="3590544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9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91" y="762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94104" y="3590544"/>
              <a:ext cx="292735" cy="7620"/>
            </a:xfrm>
            <a:custGeom>
              <a:avLst/>
              <a:gdLst/>
              <a:ahLst/>
              <a:cxnLst/>
              <a:rect l="l" t="t" r="r" b="b"/>
              <a:pathLst>
                <a:path w="292735" h="7620">
                  <a:moveTo>
                    <a:pt x="29260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92608" y="7620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C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886711" y="3590544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898904" y="3590544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01112" y="3590544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13303" y="3590544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715512" y="3590544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727703" y="3590544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29911" y="3590544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642104" y="3590544"/>
              <a:ext cx="902335" cy="7620"/>
            </a:xfrm>
            <a:custGeom>
              <a:avLst/>
              <a:gdLst/>
              <a:ahLst/>
              <a:cxnLst/>
              <a:rect l="l" t="t" r="r" b="b"/>
              <a:pathLst>
                <a:path w="902335" h="7620">
                  <a:moveTo>
                    <a:pt x="9022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2220" y="7620"/>
                  </a:lnTo>
                  <a:lnTo>
                    <a:pt x="9022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544311" y="3590544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12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179" y="762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556504" y="3590544"/>
              <a:ext cx="905510" cy="7620"/>
            </a:xfrm>
            <a:custGeom>
              <a:avLst/>
              <a:gdLst/>
              <a:ahLst/>
              <a:cxnLst/>
              <a:rect l="l" t="t" r="r" b="b"/>
              <a:pathLst>
                <a:path w="905510" h="7620">
                  <a:moveTo>
                    <a:pt x="90525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05255" y="7620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49808" y="3590543"/>
              <a:ext cx="5718175" cy="375285"/>
            </a:xfrm>
            <a:custGeom>
              <a:avLst/>
              <a:gdLst/>
              <a:ahLst/>
              <a:cxnLst/>
              <a:rect l="l" t="t" r="r" b="b"/>
              <a:pathLst>
                <a:path w="5718175" h="375285">
                  <a:moveTo>
                    <a:pt x="3048" y="7620"/>
                  </a:moveTo>
                  <a:lnTo>
                    <a:pt x="0" y="7620"/>
                  </a:lnTo>
                  <a:lnTo>
                    <a:pt x="0" y="362712"/>
                  </a:lnTo>
                  <a:lnTo>
                    <a:pt x="3048" y="362712"/>
                  </a:lnTo>
                  <a:lnTo>
                    <a:pt x="3048" y="7620"/>
                  </a:lnTo>
                  <a:close/>
                </a:path>
                <a:path w="5718175" h="375285">
                  <a:moveTo>
                    <a:pt x="844296" y="7620"/>
                  </a:moveTo>
                  <a:lnTo>
                    <a:pt x="832104" y="7620"/>
                  </a:lnTo>
                  <a:lnTo>
                    <a:pt x="832104" y="362712"/>
                  </a:lnTo>
                  <a:lnTo>
                    <a:pt x="844296" y="362712"/>
                  </a:lnTo>
                  <a:lnTo>
                    <a:pt x="844296" y="7620"/>
                  </a:lnTo>
                  <a:close/>
                </a:path>
                <a:path w="5718175" h="375285">
                  <a:moveTo>
                    <a:pt x="1149083" y="362724"/>
                  </a:moveTo>
                  <a:lnTo>
                    <a:pt x="1136904" y="362724"/>
                  </a:lnTo>
                  <a:lnTo>
                    <a:pt x="844296" y="362724"/>
                  </a:lnTo>
                  <a:lnTo>
                    <a:pt x="832104" y="362724"/>
                  </a:lnTo>
                  <a:lnTo>
                    <a:pt x="0" y="362724"/>
                  </a:lnTo>
                  <a:lnTo>
                    <a:pt x="0" y="374904"/>
                  </a:lnTo>
                  <a:lnTo>
                    <a:pt x="832104" y="374904"/>
                  </a:lnTo>
                  <a:lnTo>
                    <a:pt x="844296" y="374904"/>
                  </a:lnTo>
                  <a:lnTo>
                    <a:pt x="1136904" y="374904"/>
                  </a:lnTo>
                  <a:lnTo>
                    <a:pt x="1149083" y="374904"/>
                  </a:lnTo>
                  <a:lnTo>
                    <a:pt x="1149083" y="362724"/>
                  </a:lnTo>
                  <a:close/>
                </a:path>
                <a:path w="5718175" h="375285">
                  <a:moveTo>
                    <a:pt x="1149083" y="7620"/>
                  </a:moveTo>
                  <a:lnTo>
                    <a:pt x="1136904" y="7620"/>
                  </a:lnTo>
                  <a:lnTo>
                    <a:pt x="1136904" y="362712"/>
                  </a:lnTo>
                  <a:lnTo>
                    <a:pt x="1149083" y="362712"/>
                  </a:lnTo>
                  <a:lnTo>
                    <a:pt x="1149083" y="7620"/>
                  </a:lnTo>
                  <a:close/>
                </a:path>
                <a:path w="5718175" h="375285">
                  <a:moveTo>
                    <a:pt x="2063483" y="362724"/>
                  </a:moveTo>
                  <a:lnTo>
                    <a:pt x="2051316" y="362724"/>
                  </a:lnTo>
                  <a:lnTo>
                    <a:pt x="1149096" y="362724"/>
                  </a:lnTo>
                  <a:lnTo>
                    <a:pt x="1149096" y="374904"/>
                  </a:lnTo>
                  <a:lnTo>
                    <a:pt x="2051304" y="374904"/>
                  </a:lnTo>
                  <a:lnTo>
                    <a:pt x="2063483" y="374904"/>
                  </a:lnTo>
                  <a:lnTo>
                    <a:pt x="2063483" y="362724"/>
                  </a:lnTo>
                  <a:close/>
                </a:path>
                <a:path w="5718175" h="375285">
                  <a:moveTo>
                    <a:pt x="2063483" y="7620"/>
                  </a:moveTo>
                  <a:lnTo>
                    <a:pt x="2051304" y="7620"/>
                  </a:lnTo>
                  <a:lnTo>
                    <a:pt x="2051304" y="362712"/>
                  </a:lnTo>
                  <a:lnTo>
                    <a:pt x="2063483" y="362712"/>
                  </a:lnTo>
                  <a:lnTo>
                    <a:pt x="2063483" y="7620"/>
                  </a:lnTo>
                  <a:close/>
                </a:path>
                <a:path w="5718175" h="375285">
                  <a:moveTo>
                    <a:pt x="2977883" y="362724"/>
                  </a:moveTo>
                  <a:lnTo>
                    <a:pt x="2965716" y="362724"/>
                  </a:lnTo>
                  <a:lnTo>
                    <a:pt x="2063496" y="362724"/>
                  </a:lnTo>
                  <a:lnTo>
                    <a:pt x="2063496" y="374904"/>
                  </a:lnTo>
                  <a:lnTo>
                    <a:pt x="2965704" y="374904"/>
                  </a:lnTo>
                  <a:lnTo>
                    <a:pt x="2977883" y="374904"/>
                  </a:lnTo>
                  <a:lnTo>
                    <a:pt x="2977883" y="362724"/>
                  </a:lnTo>
                  <a:close/>
                </a:path>
                <a:path w="5718175" h="375285">
                  <a:moveTo>
                    <a:pt x="2977883" y="7620"/>
                  </a:moveTo>
                  <a:lnTo>
                    <a:pt x="2965704" y="7620"/>
                  </a:lnTo>
                  <a:lnTo>
                    <a:pt x="2965704" y="362712"/>
                  </a:lnTo>
                  <a:lnTo>
                    <a:pt x="2977883" y="362712"/>
                  </a:lnTo>
                  <a:lnTo>
                    <a:pt x="2977883" y="7620"/>
                  </a:lnTo>
                  <a:close/>
                </a:path>
                <a:path w="5718175" h="375285">
                  <a:moveTo>
                    <a:pt x="3892283" y="362724"/>
                  </a:moveTo>
                  <a:lnTo>
                    <a:pt x="3880116" y="362724"/>
                  </a:lnTo>
                  <a:lnTo>
                    <a:pt x="2977896" y="362724"/>
                  </a:lnTo>
                  <a:lnTo>
                    <a:pt x="2977896" y="374904"/>
                  </a:lnTo>
                  <a:lnTo>
                    <a:pt x="3880104" y="374904"/>
                  </a:lnTo>
                  <a:lnTo>
                    <a:pt x="3892283" y="374904"/>
                  </a:lnTo>
                  <a:lnTo>
                    <a:pt x="3892283" y="362724"/>
                  </a:lnTo>
                  <a:close/>
                </a:path>
                <a:path w="5718175" h="375285">
                  <a:moveTo>
                    <a:pt x="3892283" y="7620"/>
                  </a:moveTo>
                  <a:lnTo>
                    <a:pt x="3880104" y="7620"/>
                  </a:lnTo>
                  <a:lnTo>
                    <a:pt x="3880104" y="362712"/>
                  </a:lnTo>
                  <a:lnTo>
                    <a:pt x="3892283" y="362712"/>
                  </a:lnTo>
                  <a:lnTo>
                    <a:pt x="3892283" y="7620"/>
                  </a:lnTo>
                  <a:close/>
                </a:path>
                <a:path w="5718175" h="375285">
                  <a:moveTo>
                    <a:pt x="4806683" y="362724"/>
                  </a:moveTo>
                  <a:lnTo>
                    <a:pt x="4794516" y="362724"/>
                  </a:lnTo>
                  <a:lnTo>
                    <a:pt x="3892296" y="362724"/>
                  </a:lnTo>
                  <a:lnTo>
                    <a:pt x="3892296" y="374904"/>
                  </a:lnTo>
                  <a:lnTo>
                    <a:pt x="4794504" y="374904"/>
                  </a:lnTo>
                  <a:lnTo>
                    <a:pt x="4806683" y="374904"/>
                  </a:lnTo>
                  <a:lnTo>
                    <a:pt x="4806683" y="362724"/>
                  </a:lnTo>
                  <a:close/>
                </a:path>
                <a:path w="5718175" h="375285">
                  <a:moveTo>
                    <a:pt x="4806683" y="7620"/>
                  </a:moveTo>
                  <a:lnTo>
                    <a:pt x="4794504" y="7620"/>
                  </a:lnTo>
                  <a:lnTo>
                    <a:pt x="4794504" y="362712"/>
                  </a:lnTo>
                  <a:lnTo>
                    <a:pt x="4806683" y="362712"/>
                  </a:lnTo>
                  <a:lnTo>
                    <a:pt x="4806683" y="7620"/>
                  </a:lnTo>
                  <a:close/>
                </a:path>
                <a:path w="5718175" h="375285">
                  <a:moveTo>
                    <a:pt x="5711939" y="362724"/>
                  </a:moveTo>
                  <a:lnTo>
                    <a:pt x="4806696" y="362724"/>
                  </a:lnTo>
                  <a:lnTo>
                    <a:pt x="4806696" y="374904"/>
                  </a:lnTo>
                  <a:lnTo>
                    <a:pt x="5711939" y="374904"/>
                  </a:lnTo>
                  <a:lnTo>
                    <a:pt x="5711939" y="362724"/>
                  </a:lnTo>
                  <a:close/>
                </a:path>
                <a:path w="5718175" h="375285">
                  <a:moveTo>
                    <a:pt x="5718060" y="362724"/>
                  </a:moveTo>
                  <a:lnTo>
                    <a:pt x="5711952" y="362724"/>
                  </a:lnTo>
                  <a:lnTo>
                    <a:pt x="5711952" y="374904"/>
                  </a:lnTo>
                  <a:lnTo>
                    <a:pt x="5718060" y="374904"/>
                  </a:lnTo>
                  <a:lnTo>
                    <a:pt x="5718060" y="362724"/>
                  </a:lnTo>
                  <a:close/>
                </a:path>
                <a:path w="5718175" h="375285">
                  <a:moveTo>
                    <a:pt x="5718060" y="0"/>
                  </a:moveTo>
                  <a:lnTo>
                    <a:pt x="5711952" y="0"/>
                  </a:lnTo>
                  <a:lnTo>
                    <a:pt x="5711952" y="7620"/>
                  </a:lnTo>
                  <a:lnTo>
                    <a:pt x="5711952" y="362712"/>
                  </a:lnTo>
                  <a:lnTo>
                    <a:pt x="5718060" y="362712"/>
                  </a:lnTo>
                  <a:lnTo>
                    <a:pt x="5718060" y="7620"/>
                  </a:lnTo>
                  <a:lnTo>
                    <a:pt x="5718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3100" y="718819"/>
            <a:ext cx="274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Appendix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2: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Fatal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Accidents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9524"/>
              </p:ext>
            </p:extLst>
          </p:nvPr>
        </p:nvGraphicFramePr>
        <p:xfrm>
          <a:off x="685800" y="1152144"/>
          <a:ext cx="5989317" cy="7382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751">
                <a:tc gridSpan="7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1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Fatal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Accidents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FY2014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FY2023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Total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Date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Reg.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No.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FAR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Make.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Model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Fatalities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Location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67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11/6/2013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206KL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Cessna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U206F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Donnelly,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12/1/213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45"/>
                        </a:lnSpc>
                      </a:pPr>
                      <a:r>
                        <a:rPr lang="en-US" sz="1100" spc="-20" dirty="0">
                          <a:latin typeface="Calibri"/>
                          <a:cs typeface="Calibri"/>
                        </a:rPr>
                        <a:t>N36ML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Beech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B36TC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McCall,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7/7/2014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N7390K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Cessna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R172K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Landmark,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10/3/2014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4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N51TG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Thunder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Mustang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(EXP)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Council,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4/10/2015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N732YQ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Cessna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210M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Challis,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5/14/2015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N5042P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Citrabra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7GCBC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Juntura,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7/2/2015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N8195C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PA-22-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135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Carey,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6/17/2017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N177TT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RV-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Payette,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R="12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9/2/2017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N65EW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Glasstar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sportsman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(EXP)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Sulphur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Creek,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5/13/2018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N2377R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Cessna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182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Smiths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Ferry,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6/2/2018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N63073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Glider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(airshow)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Mountain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Home,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8/11/2018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N231EC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Mooney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M20K1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Baker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City,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9/30/2018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N732MV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Cessna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210M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Silver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City,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5/19/2019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N1888D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Beech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BE35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Murphy,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6/5/2019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N4362V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Titan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(EXP)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Summerville,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16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7/17/2019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N112AJ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B1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Glider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Wildhorse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Valley,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17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8/9/2019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N9862C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T-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Ontario,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9/10/2019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N6300Z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PA-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32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LaGrande,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10/25/2019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N280F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Enstrom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280F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Jordan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Valley,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09/22/2020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N836MM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AT-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802A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Emmett,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08/28/2021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N922MA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CE-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206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Bernard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04/31/2022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N928JP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CE-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208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Burley,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07/21/2022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N388RA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PU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CH-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47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Fork,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08/15/2022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N26HV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Aviat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Husky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Johnson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Creek,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04/02/2023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4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Cirrus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SR-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Oxbow,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26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06/12/2023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4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CE-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R182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McCall,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27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07/30/2023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45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T206H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Cabin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Creek,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08/04/2023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00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2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ts val="12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Glassair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(EXP)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2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Idaho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City,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3100" y="718819"/>
            <a:ext cx="3244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Appendix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3:</a:t>
            </a:r>
            <a:r>
              <a:rPr sz="1600" spc="3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Accident/Incident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0916" y="1182116"/>
            <a:ext cx="192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FY23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Accidents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18352"/>
              </p:ext>
            </p:extLst>
          </p:nvPr>
        </p:nvGraphicFramePr>
        <p:xfrm>
          <a:off x="494030" y="1842135"/>
          <a:ext cx="6869426" cy="4787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9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9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0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59055" algn="ctr">
                        <a:lnSpc>
                          <a:spcPct val="100000"/>
                        </a:lnSpc>
                      </a:pPr>
                      <a:r>
                        <a:rPr sz="10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N#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M/M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0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Helo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POF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Dirt/Grass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1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</a:pP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Persons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Injury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1/16/2023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Maule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MX-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Landing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17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Snow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47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4/2/2023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Cirrus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SR-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22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Cruise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Fatal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47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4/25/2023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Cessna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140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Takeoff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Minor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6/3/2023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Rockwell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2R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Takeoff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01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6/3/2023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Bell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205B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Hover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Minor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7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6/9/2023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Calidus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Landing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82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6/28/2023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Carbon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Cub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Landing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57">
                <a:tc>
                  <a:txBody>
                    <a:bodyPr/>
                    <a:lstStyle/>
                    <a:p>
                      <a:pPr marL="6350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7/3/2023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16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Piper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PA-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Landing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7/8/2023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Robinson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22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Autorotation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7/8/2023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AT-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6G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approach/Climb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Out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047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7/29/2023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Cruiser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approach/Climb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Out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Exp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01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7/30/2023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T-206H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Maneuvering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Fatal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8/3/2023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Cozy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EZ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Cruise/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Forced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landing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Minor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157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8/4/2023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116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Glasair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Takeoff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Exp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Fatal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8/5/2023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70"/>
                        </a:lnSpc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 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T210M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Forced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Landing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issue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539">
                <a:tc>
                  <a:txBody>
                    <a:bodyPr/>
                    <a:lstStyle/>
                    <a:p>
                      <a:pPr marL="31750">
                        <a:lnSpc>
                          <a:spcPts val="112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9/20/2023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12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 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12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U206C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Failed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landing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gear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13851"/>
              </p:ext>
            </p:extLst>
          </p:nvPr>
        </p:nvGraphicFramePr>
        <p:xfrm>
          <a:off x="436118" y="1062227"/>
          <a:ext cx="6764014" cy="5071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8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3206">
                <a:tc gridSpan="10">
                  <a:txBody>
                    <a:bodyPr/>
                    <a:lstStyle/>
                    <a:p>
                      <a:pPr marR="40005" algn="ctr">
                        <a:lnSpc>
                          <a:spcPts val="228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FY23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Incidents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Date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N#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M/M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Helo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POF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Dirt/Grass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98425" algn="r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Cat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Persons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R="17145" algn="ctr">
                        <a:lnSpc>
                          <a:spcPts val="1190"/>
                        </a:lnSpc>
                        <a:spcBef>
                          <a:spcPts val="1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OB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Injury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1/2/2023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421C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dirty="0">
                          <a:latin typeface="Calibri"/>
                          <a:cs typeface="Calibri"/>
                        </a:rPr>
                        <a:t>T/O </a:t>
                      </a:r>
                      <a:r>
                        <a:rPr lang="en-US" sz="1000">
                          <a:latin typeface="Calibri"/>
                          <a:cs typeface="Calibri"/>
                        </a:rPr>
                        <a:t>/ Propeller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2540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6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1/23/2023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Van’s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RV-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Takeoff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/ VL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96"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2/21/2023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XXXXXX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Piper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PA-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42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Touchdown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 Nose gear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6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4/29/2023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Vans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RV-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Takeoff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/VL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9"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5/27/2023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16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Maule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M-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Rollout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 Mud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18"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5/27/2023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Vans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RV-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Touchdown / </a:t>
                      </a:r>
                      <a:r>
                        <a:rPr lang="en-US" sz="1000" spc="-10" dirty="0" err="1">
                          <a:latin typeface="Calibri"/>
                          <a:cs typeface="Calibri"/>
                        </a:rPr>
                        <a:t>porp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Exp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22">
                <a:tc>
                  <a:txBody>
                    <a:bodyPr/>
                    <a:lstStyle/>
                    <a:p>
                      <a:pPr marL="69850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7/7/2023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ts val="1170"/>
                        </a:lnSpc>
                      </a:pPr>
                      <a:r>
                        <a:rPr lang="en-US" sz="1000" spc="-10" dirty="0">
                          <a:latin typeface="Calibri"/>
                          <a:cs typeface="Calibri"/>
                        </a:rPr>
                        <a:t>NXXXXX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39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Rollout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 </a:t>
                      </a:r>
                      <a:r>
                        <a:rPr lang="en-US" sz="1000" spc="-10" dirty="0" err="1">
                          <a:latin typeface="Calibri"/>
                          <a:cs typeface="Calibri"/>
                        </a:rPr>
                        <a:t>hyd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failure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17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Exp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692">
                <a:tc>
                  <a:txBody>
                    <a:bodyPr/>
                    <a:lstStyle/>
                    <a:p>
                      <a:pPr marL="66675">
                        <a:lnSpc>
                          <a:spcPts val="12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8/1/2023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210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Glastar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Cruise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 fuel 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2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9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20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8/13/2023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120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Kodiak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Offloading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 tail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9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9/22/2023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1210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Jabiru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J250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Landing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/ short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2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718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20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9/25/2023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205"/>
                        </a:lnSpc>
                      </a:pPr>
                      <a:r>
                        <a:rPr lang="en-US" sz="1100" spc="-10" dirty="0">
                          <a:latin typeface="Calibri"/>
                          <a:cs typeface="Calibri"/>
                        </a:rPr>
                        <a:t>NXXXXX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Vans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RV-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Touchdown</a:t>
                      </a:r>
                      <a:r>
                        <a:rPr lang="en-US"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spc="-10" dirty="0" err="1">
                          <a:latin typeface="Calibri"/>
                          <a:cs typeface="Calibri"/>
                        </a:rPr>
                        <a:t>porp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Exp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793">
                <a:tc>
                  <a:txBody>
                    <a:bodyPr/>
                    <a:lstStyle/>
                    <a:p>
                      <a:pPr marL="31750">
                        <a:lnSpc>
                          <a:spcPts val="1205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440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830">
                <a:tc>
                  <a:txBody>
                    <a:bodyPr/>
                    <a:lstStyle/>
                    <a:p>
                      <a:pPr marL="37465">
                        <a:lnSpc>
                          <a:spcPts val="1125"/>
                        </a:lnSpc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2953" y="897433"/>
            <a:ext cx="4661535" cy="279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05485" indent="-457200">
              <a:lnSpc>
                <a:spcPct val="143500"/>
              </a:lnSpc>
              <a:spcBef>
                <a:spcPts val="100"/>
              </a:spcBef>
            </a:pPr>
            <a:r>
              <a:rPr sz="1150" dirty="0">
                <a:latin typeface="Arial"/>
                <a:cs typeface="Arial"/>
              </a:rPr>
              <a:t>Hazard</a:t>
            </a:r>
            <a:r>
              <a:rPr sz="1150" spc="-4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Identification,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Risk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Assessment,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Mitigation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Strategies </a:t>
            </a:r>
            <a:r>
              <a:rPr sz="1150" dirty="0">
                <a:latin typeface="Arial"/>
                <a:cs typeface="Arial"/>
              </a:rPr>
              <a:t>Hazards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and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Risks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–</a:t>
            </a:r>
            <a:r>
              <a:rPr sz="1150" spc="-10" dirty="0">
                <a:latin typeface="Arial"/>
                <a:cs typeface="Arial"/>
              </a:rPr>
              <a:t> General</a:t>
            </a:r>
            <a:endParaRPr sz="1150">
              <a:latin typeface="Arial"/>
              <a:cs typeface="Arial"/>
            </a:endParaRPr>
          </a:p>
          <a:p>
            <a:pPr marL="469900" marR="1764030">
              <a:lnSpc>
                <a:spcPts val="1989"/>
              </a:lnSpc>
              <a:spcBef>
                <a:spcPts val="155"/>
              </a:spcBef>
            </a:pPr>
            <a:r>
              <a:rPr sz="1150" dirty="0">
                <a:latin typeface="Arial"/>
                <a:cs typeface="Arial"/>
              </a:rPr>
              <a:t>Hazard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Area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1: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Pilot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Decision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Making </a:t>
            </a:r>
            <a:r>
              <a:rPr sz="1150" dirty="0">
                <a:latin typeface="Arial"/>
                <a:cs typeface="Arial"/>
              </a:rPr>
              <a:t>Hazard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Area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2: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Preflight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Preparation</a:t>
            </a:r>
            <a:endParaRPr sz="1150">
              <a:latin typeface="Arial"/>
              <a:cs typeface="Arial"/>
            </a:endParaRPr>
          </a:p>
          <a:p>
            <a:pPr marL="469900" marR="5080">
              <a:lnSpc>
                <a:spcPts val="1980"/>
              </a:lnSpc>
            </a:pPr>
            <a:r>
              <a:rPr sz="1150" dirty="0">
                <a:latin typeface="Arial"/>
                <a:cs typeface="Arial"/>
              </a:rPr>
              <a:t>Hazard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Area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3: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Experimental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Amateur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Built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&amp;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Light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Sport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Aircraft </a:t>
            </a:r>
            <a:r>
              <a:rPr sz="1150" dirty="0">
                <a:latin typeface="Arial"/>
                <a:cs typeface="Arial"/>
              </a:rPr>
              <a:t>Hazard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Area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4: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Backcountry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Operations</a:t>
            </a:r>
            <a:endParaRPr sz="1150">
              <a:latin typeface="Arial"/>
              <a:cs typeface="Arial"/>
            </a:endParaRPr>
          </a:p>
          <a:p>
            <a:pPr marL="12700" marR="2535555" indent="457200">
              <a:lnSpc>
                <a:spcPts val="1980"/>
              </a:lnSpc>
              <a:spcBef>
                <a:spcPts val="15"/>
              </a:spcBef>
            </a:pPr>
            <a:r>
              <a:rPr sz="1150" dirty="0">
                <a:latin typeface="Arial"/>
                <a:cs typeface="Arial"/>
              </a:rPr>
              <a:t>Other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Mitigation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Activities SUMMARY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50" dirty="0">
                <a:latin typeface="Arial"/>
                <a:cs typeface="Arial"/>
              </a:rPr>
              <a:t>Appendix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1: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Risk</a:t>
            </a:r>
            <a:r>
              <a:rPr sz="1150" spc="-10" dirty="0">
                <a:latin typeface="Arial"/>
                <a:cs typeface="Arial"/>
              </a:rPr>
              <a:t> Matrix</a:t>
            </a:r>
            <a:endParaRPr sz="1150">
              <a:latin typeface="Arial"/>
              <a:cs typeface="Arial"/>
            </a:endParaRPr>
          </a:p>
          <a:p>
            <a:pPr marL="12700" marR="945515">
              <a:lnSpc>
                <a:spcPts val="1989"/>
              </a:lnSpc>
              <a:spcBef>
                <a:spcPts val="90"/>
              </a:spcBef>
            </a:pPr>
            <a:r>
              <a:rPr sz="1150" dirty="0">
                <a:latin typeface="Arial"/>
                <a:cs typeface="Arial"/>
              </a:rPr>
              <a:t>Appendix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2: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List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of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fatal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accidents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for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the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reporting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period </a:t>
            </a:r>
            <a:r>
              <a:rPr sz="1150" dirty="0">
                <a:latin typeface="Arial"/>
                <a:cs typeface="Arial"/>
              </a:rPr>
              <a:t>Appendix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3:</a:t>
            </a:r>
            <a:r>
              <a:rPr sz="1150" spc="29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FY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2023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Accident/Incident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Data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9207" y="897433"/>
            <a:ext cx="397510" cy="27965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50" spc="-25" dirty="0">
                <a:latin typeface="Arial"/>
                <a:cs typeface="Arial"/>
              </a:rPr>
              <a:t>21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21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21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50" spc="-25" dirty="0">
                <a:latin typeface="Arial"/>
                <a:cs typeface="Arial"/>
              </a:rPr>
              <a:t>22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10" dirty="0">
                <a:latin typeface="Arial"/>
                <a:cs typeface="Arial"/>
              </a:rPr>
              <a:t>23-</a:t>
            </a:r>
            <a:r>
              <a:rPr sz="1150" spc="-25" dirty="0">
                <a:latin typeface="Arial"/>
                <a:cs typeface="Arial"/>
              </a:rPr>
              <a:t>24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10" dirty="0">
                <a:latin typeface="Arial"/>
                <a:cs typeface="Arial"/>
              </a:rPr>
              <a:t>24-</a:t>
            </a:r>
            <a:r>
              <a:rPr sz="1150" spc="-25" dirty="0">
                <a:latin typeface="Arial"/>
                <a:cs typeface="Arial"/>
              </a:rPr>
              <a:t>25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50" spc="-25" dirty="0">
                <a:latin typeface="Arial"/>
                <a:cs typeface="Arial"/>
              </a:rPr>
              <a:t>25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25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26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50" spc="-25" dirty="0">
                <a:latin typeface="Arial"/>
                <a:cs typeface="Arial"/>
              </a:rPr>
              <a:t>27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50" spc="-10" dirty="0">
                <a:latin typeface="Arial"/>
                <a:cs typeface="Arial"/>
              </a:rPr>
              <a:t>28-</a:t>
            </a:r>
            <a:r>
              <a:rPr sz="1150" spc="-25" dirty="0">
                <a:latin typeface="Arial"/>
                <a:cs typeface="Arial"/>
              </a:rPr>
              <a:t>29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4397755"/>
            <a:ext cx="6593205" cy="391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Introduction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Annual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FSDO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Report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 marR="227965" algn="just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Federal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1958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regulate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growth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development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U.S.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activities.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Federal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Administration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commissioned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monitor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promote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safety.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211454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FAASafety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Team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founded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2006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existing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 first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established </a:t>
            </a:r>
            <a:r>
              <a:rPr sz="1200" dirty="0">
                <a:latin typeface="Arial"/>
                <a:cs typeface="Arial"/>
              </a:rPr>
              <a:t>around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1964.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goals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organized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business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assist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promoting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identifying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incidents.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respective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offices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annual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basis.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200" b="1" spc="-10" dirty="0">
                <a:latin typeface="Arial"/>
                <a:cs typeface="Arial"/>
              </a:rPr>
              <a:t>Objective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“Objective”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 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goals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 Flight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National </a:t>
            </a:r>
            <a:r>
              <a:rPr sz="1200" dirty="0">
                <a:latin typeface="Arial"/>
                <a:cs typeface="Arial"/>
              </a:rPr>
              <a:t>FAASTeam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Performance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purpose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unwanted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events</a:t>
            </a:r>
            <a:r>
              <a:rPr sz="1200" spc="-10" dirty="0">
                <a:latin typeface="Arial"/>
                <a:cs typeface="Arial"/>
              </a:rPr>
              <a:t> including </a:t>
            </a:r>
            <a:r>
              <a:rPr sz="1200" dirty="0">
                <a:latin typeface="Arial"/>
                <a:cs typeface="Arial"/>
              </a:rPr>
              <a:t>aircraft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incidents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boundaries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Standards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District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Office.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analysis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mitigate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risk.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mitigation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targeting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precursors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well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efficient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limited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resources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district.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673100" y="720343"/>
            <a:ext cx="6501130" cy="315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Local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Event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Trend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Monitoring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22606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Annual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designed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specific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local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geographic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boundaries.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demonstrates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unique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aviation </a:t>
            </a:r>
            <a:r>
              <a:rPr sz="1200" dirty="0">
                <a:latin typeface="Arial"/>
                <a:cs typeface="Arial"/>
              </a:rPr>
              <a:t>activities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operation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performed.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unique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contrary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national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statistical</a:t>
            </a:r>
            <a:r>
              <a:rPr sz="1200" spc="-10" dirty="0">
                <a:latin typeface="Arial"/>
                <a:cs typeface="Arial"/>
              </a:rPr>
              <a:t> data.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16002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takes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Aviation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 </a:t>
            </a:r>
            <a:r>
              <a:rPr sz="1200" spc="-10" dirty="0">
                <a:latin typeface="Arial"/>
                <a:cs typeface="Arial"/>
              </a:rPr>
              <a:t>(BOI) </a:t>
            </a:r>
            <a:r>
              <a:rPr sz="1200" dirty="0">
                <a:latin typeface="Arial"/>
                <a:cs typeface="Arial"/>
              </a:rPr>
              <a:t>District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Office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FY2014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FY2023.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several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different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operations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area.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200" b="1" dirty="0">
                <a:latin typeface="Arial"/>
                <a:cs typeface="Arial"/>
              </a:rPr>
              <a:t>Data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Collection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trends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variety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sources.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It </a:t>
            </a:r>
            <a:r>
              <a:rPr sz="1200" dirty="0">
                <a:latin typeface="Arial"/>
                <a:cs typeface="Arial"/>
              </a:rPr>
              <a:t>includes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careful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review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Inspector’s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field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(FAA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8020-</a:t>
            </a:r>
            <a:r>
              <a:rPr sz="1200" dirty="0">
                <a:latin typeface="Arial"/>
                <a:cs typeface="Arial"/>
              </a:rPr>
              <a:t>23),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NTSB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Incident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Databases,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National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Tracking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System (NPTRS).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4350511"/>
            <a:ext cx="6473190" cy="370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Data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Reviewing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pertinent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“Data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Collection”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paragraph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above </a:t>
            </a:r>
            <a:r>
              <a:rPr sz="1200" dirty="0">
                <a:latin typeface="Arial"/>
                <a:cs typeface="Arial"/>
              </a:rPr>
              <a:t>possible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categorized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10" dirty="0">
                <a:latin typeface="Arial"/>
                <a:cs typeface="Arial"/>
              </a:rPr>
              <a:t> categories: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ts val="1415"/>
              </a:lnSpc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Loss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(F)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occurred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 </a:t>
            </a:r>
            <a:r>
              <a:rPr sz="1200" spc="-10" dirty="0">
                <a:latin typeface="Arial"/>
                <a:cs typeface="Arial"/>
              </a:rPr>
              <a:t>flight.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(G)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occurred while taxiing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after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take-</a:t>
            </a:r>
            <a:r>
              <a:rPr sz="1200" spc="-20" dirty="0">
                <a:latin typeface="Arial"/>
                <a:cs typeface="Arial"/>
              </a:rPr>
              <a:t>off.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(L)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occurred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landing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sequence.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CFIT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Controlled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Terrain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Engine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(Including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Engine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Power)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Low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Altitude</a:t>
            </a:r>
            <a:r>
              <a:rPr sz="1200" spc="-10" dirty="0">
                <a:latin typeface="Arial"/>
                <a:cs typeface="Arial"/>
              </a:rPr>
              <a:t> Operations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Loss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power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Mismanaged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Fuel,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starvation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exhaustion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System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Component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Failure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(Aircraft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</a:t>
            </a:r>
            <a:r>
              <a:rPr sz="1200" spc="-10" dirty="0">
                <a:latin typeface="Arial"/>
                <a:cs typeface="Arial"/>
              </a:rPr>
              <a:t> Failed)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spc="-10" dirty="0">
                <a:latin typeface="Arial"/>
                <a:cs typeface="Arial"/>
              </a:rPr>
              <a:t>Mid-</a:t>
            </a:r>
            <a:r>
              <a:rPr sz="1200" dirty="0">
                <a:latin typeface="Arial"/>
                <a:cs typeface="Arial"/>
              </a:rPr>
              <a:t>Air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Collision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Weather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weather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contributing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factor?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spc="-10" dirty="0">
                <a:latin typeface="Arial"/>
                <a:cs typeface="Arial"/>
              </a:rPr>
              <a:t>Other/Unknown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Pilot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Domicile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(Was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pilot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boundaries?)</a:t>
            </a:r>
            <a:endParaRPr sz="12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"/>
                <a:cs typeface="Arial"/>
              </a:rPr>
              <a:t>If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Experimental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4137" y="889507"/>
            <a:ext cx="4735195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670685" marR="5080" indent="-1658620">
              <a:lnSpc>
                <a:spcPts val="2080"/>
              </a:lnSpc>
              <a:spcBef>
                <a:spcPts val="235"/>
              </a:spcBef>
            </a:pP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 Information for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spc="-20" dirty="0">
                <a:latin typeface="Times New Roman"/>
                <a:cs typeface="Times New Roman"/>
              </a:rPr>
              <a:t>2023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Fatality’s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99" y="1618614"/>
            <a:ext cx="5485128" cy="31330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4727" y="5408167"/>
            <a:ext cx="645350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Nationally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14440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previous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period,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averaging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1444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140"/>
              </a:spcBef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2023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1353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approximately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11.5%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decrease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544" y="718819"/>
            <a:ext cx="6348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Boise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FSDO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Accident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Information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FY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2014-</a:t>
            </a:r>
            <a:r>
              <a:rPr sz="1600" b="1" dirty="0">
                <a:latin typeface="Arial"/>
                <a:cs typeface="Arial"/>
              </a:rPr>
              <a:t>2023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Fatalities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899" y="1363979"/>
            <a:ext cx="6430008" cy="29152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1200" y="5208523"/>
            <a:ext cx="57023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period,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averaging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20.1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</a:t>
            </a:r>
            <a:r>
              <a:rPr sz="1200" spc="-10" dirty="0">
                <a:latin typeface="Arial"/>
                <a:cs typeface="Arial"/>
              </a:rPr>
              <a:t> year.</a:t>
            </a:r>
            <a:endParaRPr sz="1200">
              <a:latin typeface="Arial"/>
              <a:cs typeface="Arial"/>
            </a:endParaRPr>
          </a:p>
          <a:p>
            <a:pPr marL="27178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FY2023,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FSDO had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17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below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0" dirty="0">
                <a:latin typeface="Arial"/>
                <a:cs typeface="Arial"/>
              </a:rPr>
              <a:t> average.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15771"/>
            <a:ext cx="5894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Information for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dirty="0">
                <a:latin typeface="Times New Roman"/>
                <a:cs typeface="Times New Roman"/>
              </a:rPr>
              <a:t>2023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 </a:t>
            </a:r>
            <a:r>
              <a:rPr sz="1800" b="1" spc="-10" dirty="0">
                <a:latin typeface="Times New Roman"/>
                <a:cs typeface="Times New Roman"/>
              </a:rPr>
              <a:t>injury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450" y="1283509"/>
            <a:ext cx="6483046" cy="63257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100" y="8343392"/>
            <a:ext cx="6482715" cy="7340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Arial"/>
                <a:cs typeface="Arial"/>
              </a:rPr>
              <a:t>Nationally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fatalities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decreased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slightly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period.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FY2019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 period.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average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309.5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fatalities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FY2023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275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fatalities.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11% </a:t>
            </a:r>
            <a:r>
              <a:rPr sz="1200" dirty="0">
                <a:latin typeface="Arial"/>
                <a:cs typeface="Arial"/>
              </a:rPr>
              <a:t>decrease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0" dirty="0">
                <a:latin typeface="Arial"/>
                <a:cs typeface="Arial"/>
              </a:rPr>
              <a:t> average.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607" y="715771"/>
            <a:ext cx="623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Boise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FSDO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Information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dirty="0">
                <a:latin typeface="Times New Roman"/>
                <a:cs typeface="Times New Roman"/>
              </a:rPr>
              <a:t>2023 with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injury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99" y="1257300"/>
            <a:ext cx="6141718" cy="6118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100" y="7758176"/>
            <a:ext cx="6492240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09880" marR="432181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Total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Accidents=202</a:t>
            </a:r>
            <a:r>
              <a:rPr sz="1200" b="1" spc="5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Total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Fatal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accidents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30 </a:t>
            </a:r>
            <a:r>
              <a:rPr sz="1200" b="1" dirty="0">
                <a:latin typeface="Arial"/>
                <a:cs typeface="Arial"/>
              </a:rPr>
              <a:t>Total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Fatalities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Arial"/>
                <a:cs typeface="Arial"/>
              </a:rPr>
              <a:t>Both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fatalities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decreased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slightly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period.</a:t>
            </a:r>
            <a:r>
              <a:rPr sz="1200" spc="3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FY2018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worst in 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10-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 period.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10-</a:t>
            </a:r>
            <a:r>
              <a:rPr sz="1200" spc="-20" dirty="0">
                <a:latin typeface="Arial"/>
                <a:cs typeface="Arial"/>
              </a:rPr>
              <a:t>year </a:t>
            </a:r>
            <a:r>
              <a:rPr sz="1200" dirty="0">
                <a:latin typeface="Arial"/>
                <a:cs typeface="Arial"/>
              </a:rPr>
              <a:t>average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4.3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fatalities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FY2023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(5)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15771"/>
            <a:ext cx="626173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National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Accident Information for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FY2014-</a:t>
            </a:r>
            <a:r>
              <a:rPr sz="1800" b="1" dirty="0">
                <a:latin typeface="Times New Roman"/>
                <a:cs typeface="Times New Roman"/>
              </a:rPr>
              <a:t>2023 Causal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Factors</a:t>
            </a:r>
            <a:endParaRPr sz="1800">
              <a:latin typeface="Times New Roman"/>
              <a:cs typeface="Times New Roman"/>
            </a:endParaRPr>
          </a:p>
          <a:p>
            <a:pPr marR="325120" algn="ctr">
              <a:lnSpc>
                <a:spcPts val="2110"/>
              </a:lnSpc>
            </a:pPr>
            <a:r>
              <a:rPr sz="1800" b="1" dirty="0">
                <a:latin typeface="Times New Roman"/>
                <a:cs typeface="Times New Roman"/>
              </a:rPr>
              <a:t>Page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999" y="1336674"/>
            <a:ext cx="6339838" cy="6286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3683</Words>
  <Application>Microsoft Office PowerPoint</Application>
  <PresentationFormat>Custom</PresentationFormat>
  <Paragraphs>779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Office Theme</vt:lpstr>
      <vt:lpstr>FY-23 Annual FSDO NM-11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FY2014 – FY2023 Incidents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FY23 Accidents</vt:lpstr>
      <vt:lpstr>PowerPoint Presentation</vt:lpstr>
    </vt:vector>
  </TitlesOfParts>
  <Company>FAA/AVS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Activity Report</dc:title>
  <dc:creator>DOT/FAA</dc:creator>
  <cp:lastModifiedBy>Lord, Edwin (FAA)</cp:lastModifiedBy>
  <cp:revision>1</cp:revision>
  <dcterms:created xsi:type="dcterms:W3CDTF">2023-11-08T20:58:06Z</dcterms:created>
  <dcterms:modified xsi:type="dcterms:W3CDTF">2023-11-30T16:00:15Z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Acrobat PDFMaker 23 for Word</vt:lpwstr>
  </property>
  <property fmtid="{D5CDD505-2E9C-101B-9397-08002B2CF9AE}" pid="4" name="LastSaved">
    <vt:filetime>2023-11-08T00:00:00Z</vt:filetime>
  </property>
  <property fmtid="{D5CDD505-2E9C-101B-9397-08002B2CF9AE}" pid="5" name="Producer">
    <vt:lpwstr>Adobe PDF Library 23.6.96</vt:lpwstr>
  </property>
  <property fmtid="{D5CDD505-2E9C-101B-9397-08002B2CF9AE}" pid="6" name="SourceModified">
    <vt:lpwstr>D:20231106201740</vt:lpwstr>
  </property>
</Properties>
</file>